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n"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n"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n"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Georgia"/>
      </a:defRPr>
    </a:lvl1pPr>
    <a:lvl2pPr indent="228600" defTabSz="457200" latinLnBrk="0">
      <a:lnSpc>
        <a:spcPct val="117999"/>
      </a:lnSpc>
      <a:defRPr sz="2200">
        <a:latin typeface="+mn-lt"/>
        <a:ea typeface="+mn-ea"/>
        <a:cs typeface="+mn-cs"/>
        <a:sym typeface="Georgia"/>
      </a:defRPr>
    </a:lvl2pPr>
    <a:lvl3pPr indent="457200" defTabSz="457200" latinLnBrk="0">
      <a:lnSpc>
        <a:spcPct val="117999"/>
      </a:lnSpc>
      <a:defRPr sz="2200">
        <a:latin typeface="+mn-lt"/>
        <a:ea typeface="+mn-ea"/>
        <a:cs typeface="+mn-cs"/>
        <a:sym typeface="Georgia"/>
      </a:defRPr>
    </a:lvl3pPr>
    <a:lvl4pPr indent="685800" defTabSz="457200" latinLnBrk="0">
      <a:lnSpc>
        <a:spcPct val="117999"/>
      </a:lnSpc>
      <a:defRPr sz="2200">
        <a:latin typeface="+mn-lt"/>
        <a:ea typeface="+mn-ea"/>
        <a:cs typeface="+mn-cs"/>
        <a:sym typeface="Georgia"/>
      </a:defRPr>
    </a:lvl4pPr>
    <a:lvl5pPr indent="914400" defTabSz="457200" latinLnBrk="0">
      <a:lnSpc>
        <a:spcPct val="117999"/>
      </a:lnSpc>
      <a:defRPr sz="2200">
        <a:latin typeface="+mn-lt"/>
        <a:ea typeface="+mn-ea"/>
        <a:cs typeface="+mn-cs"/>
        <a:sym typeface="Georgia"/>
      </a:defRPr>
    </a:lvl5pPr>
    <a:lvl6pPr indent="1143000" defTabSz="457200" latinLnBrk="0">
      <a:lnSpc>
        <a:spcPct val="117999"/>
      </a:lnSpc>
      <a:defRPr sz="2200">
        <a:latin typeface="+mn-lt"/>
        <a:ea typeface="+mn-ea"/>
        <a:cs typeface="+mn-cs"/>
        <a:sym typeface="Georgia"/>
      </a:defRPr>
    </a:lvl6pPr>
    <a:lvl7pPr indent="1371600" defTabSz="457200" latinLnBrk="0">
      <a:lnSpc>
        <a:spcPct val="117999"/>
      </a:lnSpc>
      <a:defRPr sz="2200">
        <a:latin typeface="+mn-lt"/>
        <a:ea typeface="+mn-ea"/>
        <a:cs typeface="+mn-cs"/>
        <a:sym typeface="Georgia"/>
      </a:defRPr>
    </a:lvl7pPr>
    <a:lvl8pPr indent="1600200" defTabSz="457200" latinLnBrk="0">
      <a:lnSpc>
        <a:spcPct val="117999"/>
      </a:lnSpc>
      <a:defRPr sz="2200">
        <a:latin typeface="+mn-lt"/>
        <a:ea typeface="+mn-ea"/>
        <a:cs typeface="+mn-cs"/>
        <a:sym typeface="Georgia"/>
      </a:defRPr>
    </a:lvl8pPr>
    <a:lvl9pPr indent="1828800" defTabSz="457200" latinLnBrk="0">
      <a:lnSpc>
        <a:spcPct val="117999"/>
      </a:lnSpc>
      <a:defRPr sz="2200">
        <a:latin typeface="+mn-lt"/>
        <a:ea typeface="+mn-ea"/>
        <a:cs typeface="+mn-cs"/>
        <a:sym typeface="Georgia"/>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b="1" spc="-232" sz="11600"/>
            </a:lvl1pPr>
            <a:lvl2pPr marL="0" indent="457200" algn="ctr">
              <a:lnSpc>
                <a:spcPct val="80000"/>
              </a:lnSpc>
              <a:spcBef>
                <a:spcPts val="0"/>
              </a:spcBef>
              <a:buSzTx/>
              <a:buNone/>
              <a:defRPr b="1" spc="-232" sz="11600"/>
            </a:lvl2pPr>
            <a:lvl3pPr marL="0" indent="914400" algn="ctr">
              <a:lnSpc>
                <a:spcPct val="80000"/>
              </a:lnSpc>
              <a:spcBef>
                <a:spcPts val="0"/>
              </a:spcBef>
              <a:buSzTx/>
              <a:buNone/>
              <a:defRPr b="1" spc="-232" sz="11600"/>
            </a:lvl3pPr>
            <a:lvl4pPr marL="0" indent="1371600" algn="ctr">
              <a:lnSpc>
                <a:spcPct val="80000"/>
              </a:lnSpc>
              <a:spcBef>
                <a:spcPts val="0"/>
              </a:spcBef>
              <a:buSzTx/>
              <a:buNone/>
              <a:defRPr b="1" spc="-232" sz="11600"/>
            </a:lvl4pPr>
            <a:lvl5pPr marL="0" indent="1828800" algn="ctr">
              <a:lnSpc>
                <a:spcPct val="80000"/>
              </a:lnSpc>
              <a:spcBef>
                <a:spcPts val="0"/>
              </a:spcBef>
              <a:buSzTx/>
              <a:buNone/>
              <a:defRPr b="1" spc="-232" sz="11600"/>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b="1" spc="-170" sz="8500"/>
            </a:lvl1pPr>
            <a:lvl2pPr marL="638923" indent="-12700">
              <a:spcBef>
                <a:spcPts val="0"/>
              </a:spcBef>
              <a:buSzTx/>
              <a:buNone/>
              <a:defRPr b="1" spc="-170" sz="8500"/>
            </a:lvl2pPr>
            <a:lvl3pPr marL="638923" indent="444500">
              <a:spcBef>
                <a:spcPts val="0"/>
              </a:spcBef>
              <a:buSzTx/>
              <a:buNone/>
              <a:defRPr b="1" spc="-170" sz="8500"/>
            </a:lvl3pPr>
            <a:lvl4pPr marL="638923" indent="901700">
              <a:spcBef>
                <a:spcPts val="0"/>
              </a:spcBef>
              <a:buSzTx/>
              <a:buNone/>
              <a:defRPr b="1" spc="-170" sz="8500"/>
            </a:lvl4pPr>
            <a:lvl5pPr marL="638923" indent="1358900">
              <a:spcBef>
                <a:spcPts val="0"/>
              </a:spcBef>
              <a:buSzTx/>
              <a:buNone/>
              <a:defRPr b="1" spc="-170" sz="8500"/>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9334" y="13091532"/>
            <a:ext cx="352835"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spc="-232" sz="11600"/>
            </a:lvl1pPr>
          </a:lstStyle>
          <a:p>
            <a:pPr/>
            <a:r>
              <a:t>Section Title</a:t>
            </a:r>
          </a:p>
        </p:txBody>
      </p:sp>
      <p:sp>
        <p:nvSpPr>
          <p:cNvPr id="72" name="Slide Number"/>
          <p:cNvSpPr txBox="1"/>
          <p:nvPr>
            <p:ph type="sldNum" sz="quarter" idx="2"/>
          </p:nvPr>
        </p:nvSpPr>
        <p:spPr>
          <a:xfrm>
            <a:off x="12009334" y="13091532"/>
            <a:ext cx="352835"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9334" y="13087298"/>
            <a:ext cx="352835" cy="368301"/>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Georgia"/>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Georgia"/>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eorgi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CS302 : Analysis and Design of Algorithms…"/>
          <p:cNvSpPr txBox="1"/>
          <p:nvPr>
            <p:ph type="subTitle" idx="1"/>
          </p:nvPr>
        </p:nvSpPr>
        <p:spPr>
          <a:xfrm>
            <a:off x="1206499" y="1470979"/>
            <a:ext cx="21971001" cy="10989204"/>
          </a:xfrm>
          <a:prstGeom prst="rect">
            <a:avLst/>
          </a:prstGeom>
        </p:spPr>
        <p:txBody>
          <a:bodyPr/>
          <a:lstStyle/>
          <a:p>
            <a:pPr algn="ctr" defTabSz="457200">
              <a:defRPr sz="6800">
                <a:solidFill>
                  <a:srgbClr val="292929"/>
                </a:solidFill>
              </a:defRPr>
            </a:pPr>
            <a:r>
              <a:t>CS302 : Analysis and Design of Algorithms</a:t>
            </a:r>
          </a:p>
          <a:p>
            <a:pPr algn="ctr" defTabSz="457200">
              <a:defRPr sz="6800">
                <a:solidFill>
                  <a:srgbClr val="292929"/>
                </a:solidFill>
              </a:defRPr>
            </a:pPr>
            <a:r>
              <a:t>Title : Dynamic Connectivity </a:t>
            </a:r>
          </a:p>
          <a:p>
            <a:pPr defTabSz="457200">
              <a:defRPr b="0" sz="4500">
                <a:solidFill>
                  <a:srgbClr val="292929"/>
                </a:solidFill>
              </a:defRPr>
            </a:pPr>
          </a:p>
          <a:p>
            <a:pPr defTabSz="457200">
              <a:defRPr b="0" sz="4500">
                <a:solidFill>
                  <a:srgbClr val="292929"/>
                </a:solidFill>
              </a:defRPr>
            </a:pPr>
          </a:p>
          <a:p>
            <a:pPr defTabSz="457200">
              <a:defRPr b="0" sz="4500">
                <a:solidFill>
                  <a:srgbClr val="292929"/>
                </a:solidFill>
              </a:defRPr>
            </a:pPr>
          </a:p>
          <a:p>
            <a:pPr defTabSz="457200">
              <a:defRPr b="0" sz="4500">
                <a:solidFill>
                  <a:srgbClr val="292929"/>
                </a:solidFill>
              </a:defRPr>
            </a:pPr>
            <a:r>
              <a:t>Group Number : 26</a:t>
            </a:r>
          </a:p>
          <a:p>
            <a:pPr defTabSz="457200">
              <a:defRPr b="0" sz="4500">
                <a:solidFill>
                  <a:srgbClr val="292929"/>
                </a:solidFill>
              </a:defRPr>
            </a:pPr>
            <a:r>
              <a:t>Anubhav Kataria - 2020CSB1073</a:t>
            </a:r>
          </a:p>
          <a:p>
            <a:pPr defTabSz="457200">
              <a:defRPr b="0" sz="4500">
                <a:solidFill>
                  <a:srgbClr val="292929"/>
                </a:solidFill>
              </a:defRPr>
            </a:pPr>
            <a:r>
              <a:t>Jugal Chapatwala - 2020CSB1082</a:t>
            </a:r>
          </a:p>
          <a:p>
            <a:pPr defTabSz="457200">
              <a:defRPr b="0" sz="4500">
                <a:solidFill>
                  <a:srgbClr val="292929"/>
                </a:solidFill>
              </a:defRPr>
            </a:pPr>
            <a:r>
              <a:t>Gautam Sethia - 2020CSB1086</a:t>
            </a:r>
          </a:p>
          <a:p>
            <a:pPr defTabSz="457200">
              <a:defRPr b="0" sz="4500">
                <a:solidFill>
                  <a:srgbClr val="292929"/>
                </a:solidFill>
              </a:defRPr>
            </a:pPr>
            <a:r>
              <a:t>Jatin_ - 2020CSB1090</a:t>
            </a:r>
          </a:p>
          <a:p>
            <a:pPr defTabSz="457200">
              <a:defRPr b="0" sz="4500">
                <a:solidFill>
                  <a:srgbClr val="292929"/>
                </a:solidFill>
              </a:defRPr>
            </a:pPr>
            <a:r>
              <a:t>Prakhar Saxena - 2020CSB1111</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Euler Tour Tree"/>
          <p:cNvSpPr txBox="1"/>
          <p:nvPr>
            <p:ph type="ctrTitle"/>
          </p:nvPr>
        </p:nvSpPr>
        <p:spPr>
          <a:xfrm>
            <a:off x="1206496" y="796639"/>
            <a:ext cx="21971004" cy="1778353"/>
          </a:xfrm>
          <a:prstGeom prst="rect">
            <a:avLst/>
          </a:prstGeom>
        </p:spPr>
        <p:txBody>
          <a:bodyPr/>
          <a:lstStyle/>
          <a:p>
            <a:pPr/>
            <a:r>
              <a:t>Euler Tour Tree</a:t>
            </a:r>
          </a:p>
        </p:txBody>
      </p:sp>
      <p:sp>
        <p:nvSpPr>
          <p:cNvPr id="184" name="link(u,v) : changes the Euler Tour incorporating a new edge {u,v}.…"/>
          <p:cNvSpPr txBox="1"/>
          <p:nvPr>
            <p:ph type="subTitle" idx="1"/>
          </p:nvPr>
        </p:nvSpPr>
        <p:spPr>
          <a:xfrm>
            <a:off x="1201342" y="3578698"/>
            <a:ext cx="21971001" cy="8331367"/>
          </a:xfrm>
          <a:prstGeom prst="rect">
            <a:avLst/>
          </a:prstGeom>
        </p:spPr>
        <p:txBody>
          <a:bodyPr/>
          <a:lstStyle/>
          <a:p>
            <a:pPr defTabSz="457200">
              <a:defRPr b="0" sz="5000"/>
            </a:pPr>
            <a:r>
              <a:rPr b="1"/>
              <a:t>link(u,v)</a:t>
            </a:r>
            <a:r>
              <a:t> : </a:t>
            </a:r>
            <a:r>
              <a:rPr i="1"/>
              <a:t>changes the Euler Tour incorporating a new edge {u,v}</a:t>
            </a:r>
            <a:r>
              <a:t>.</a:t>
            </a:r>
          </a:p>
          <a:p>
            <a:pPr defTabSz="457200">
              <a:defRPr b="0" sz="5000"/>
            </a:pPr>
          </a:p>
          <a:p>
            <a:pPr lvl="1" marL="685800" indent="-228600" defTabSz="457200">
              <a:buSzPct val="100000"/>
              <a:buChar char="•"/>
              <a:defRPr b="0" sz="5000"/>
            </a:pPr>
            <a:r>
              <a:t> Let E</a:t>
            </a:r>
            <a:r>
              <a:rPr baseline="-5999"/>
              <a:t>1</a:t>
            </a:r>
            <a:r>
              <a:t> and E</a:t>
            </a:r>
            <a:r>
              <a:rPr baseline="-5999"/>
              <a:t>2</a:t>
            </a:r>
            <a:r>
              <a:t> be Euler Tour of tree containing u and v respectively. </a:t>
            </a:r>
          </a:p>
          <a:p>
            <a:pPr lvl="1" marL="685800" indent="-228600" defTabSz="457200">
              <a:buSzPct val="100000"/>
              <a:buChar char="•"/>
              <a:defRPr b="0" sz="5000"/>
            </a:pPr>
            <a:r>
              <a:t>makeRoot(u) </a:t>
            </a:r>
          </a:p>
          <a:p>
            <a:pPr lvl="1" marL="685800" indent="-228600" defTabSz="457200">
              <a:buSzPct val="100000"/>
              <a:buChar char="•"/>
              <a:defRPr b="0" sz="5000"/>
            </a:pPr>
            <a:r>
              <a:t> makeRoot(v) </a:t>
            </a:r>
          </a:p>
          <a:p>
            <a:pPr lvl="1" marL="685800" indent="-228600" defTabSz="457200">
              <a:buSzPct val="100000"/>
              <a:buChar char="•"/>
              <a:defRPr b="0" sz="5000"/>
            </a:pPr>
            <a:r>
              <a:t> Concatenate E</a:t>
            </a:r>
            <a:r>
              <a:rPr baseline="-5999"/>
              <a:t>1</a:t>
            </a:r>
            <a:r>
              <a:t>, E</a:t>
            </a:r>
            <a:r>
              <a:rPr baseline="-5999"/>
              <a:t>2 </a:t>
            </a:r>
            <a:r>
              <a:t>, {u}.</a:t>
            </a:r>
          </a:p>
        </p:txBody>
      </p:sp>
      <p:pic>
        <p:nvPicPr>
          <p:cNvPr id="185" name="Image Gallery" descr="Image Gallery"/>
          <p:cNvPicPr>
            <a:picLocks noChangeAspect="1"/>
          </p:cNvPicPr>
          <p:nvPr/>
        </p:nvPicPr>
        <p:blipFill>
          <a:blip r:embed="rId2">
            <a:extLst/>
          </a:blip>
          <a:srcRect l="3562" t="0" r="3562" b="0"/>
          <a:stretch>
            <a:fillRect/>
          </a:stretch>
        </p:blipFill>
        <p:spPr>
          <a:xfrm>
            <a:off x="4669097" y="8210534"/>
            <a:ext cx="15045806" cy="5197096"/>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Euler Tour Tree"/>
          <p:cNvSpPr txBox="1"/>
          <p:nvPr>
            <p:ph type="ctrTitle"/>
          </p:nvPr>
        </p:nvSpPr>
        <p:spPr>
          <a:xfrm>
            <a:off x="1206496" y="796639"/>
            <a:ext cx="21971004" cy="1778353"/>
          </a:xfrm>
          <a:prstGeom prst="rect">
            <a:avLst/>
          </a:prstGeom>
        </p:spPr>
        <p:txBody>
          <a:bodyPr/>
          <a:lstStyle/>
          <a:p>
            <a:pPr/>
            <a:r>
              <a:t>Euler Tour Tree</a:t>
            </a:r>
          </a:p>
        </p:txBody>
      </p:sp>
      <p:sp>
        <p:nvSpPr>
          <p:cNvPr id="188" name="cut(u,v): returns 2 Euler Tours formed after removing {u,v}.…"/>
          <p:cNvSpPr txBox="1"/>
          <p:nvPr>
            <p:ph type="subTitle" idx="1"/>
          </p:nvPr>
        </p:nvSpPr>
        <p:spPr>
          <a:xfrm>
            <a:off x="1201342" y="3578698"/>
            <a:ext cx="21971001" cy="8331367"/>
          </a:xfrm>
          <a:prstGeom prst="rect">
            <a:avLst/>
          </a:prstGeom>
        </p:spPr>
        <p:txBody>
          <a:bodyPr/>
          <a:lstStyle/>
          <a:p>
            <a:pPr defTabSz="457200">
              <a:defRPr sz="5000"/>
            </a:pPr>
            <a:r>
              <a:t>cut(u,v): </a:t>
            </a:r>
            <a:r>
              <a:rPr b="0" i="1"/>
              <a:t>returns 2 Euler Tours formed after removing {u,v}. </a:t>
            </a:r>
            <a:endParaRPr b="0"/>
          </a:p>
          <a:p>
            <a:pPr lvl="1" marL="685800" indent="-228600" defTabSz="457200">
              <a:buSzPct val="100000"/>
              <a:buChar char="•"/>
              <a:defRPr b="0" sz="5000"/>
            </a:pPr>
          </a:p>
          <a:p>
            <a:pPr lvl="1" marL="685800" indent="-228600" defTabSz="457200">
              <a:buSzPct val="100000"/>
              <a:buChar char="•"/>
              <a:defRPr b="0" sz="5000"/>
            </a:pPr>
            <a:r>
              <a:t> Let E be Euler Tour for T.</a:t>
            </a:r>
          </a:p>
          <a:p>
            <a:pPr lvl="1" marL="685800" indent="-228600" defTabSz="457200">
              <a:buSzPct val="100000"/>
              <a:buChar char="•"/>
              <a:defRPr b="0" sz="5000"/>
            </a:pPr>
            <a:r>
              <a:t> Split E at (u,v) and (v,u) to get J, K, L in that  order.</a:t>
            </a:r>
          </a:p>
          <a:p>
            <a:pPr lvl="1" marL="685800" indent="-228600" defTabSz="457200">
              <a:buSzPct val="100000"/>
              <a:buChar char="•"/>
              <a:defRPr b="0" sz="5000"/>
            </a:pPr>
            <a:r>
              <a:t> Delete the last entry of J.</a:t>
            </a:r>
          </a:p>
          <a:p>
            <a:pPr lvl="1" marL="685800" indent="-228600" defTabSz="457200">
              <a:buSzPct val="100000"/>
              <a:buChar char="•"/>
              <a:defRPr b="0" sz="5000"/>
            </a:pPr>
            <a:r>
              <a:t> Then E</a:t>
            </a:r>
            <a:r>
              <a:rPr baseline="-5999"/>
              <a:t>1</a:t>
            </a:r>
            <a:r>
              <a:t> = K.</a:t>
            </a:r>
          </a:p>
          <a:p>
            <a:pPr lvl="1" marL="685800" indent="-228600" defTabSz="457200">
              <a:buSzPct val="100000"/>
              <a:buChar char="•"/>
              <a:defRPr b="0" sz="5000"/>
            </a:pPr>
            <a:r>
              <a:t> Then E</a:t>
            </a:r>
            <a:r>
              <a:rPr baseline="-5999"/>
              <a:t>1</a:t>
            </a:r>
            <a:r>
              <a:t> = J, L.</a:t>
            </a:r>
          </a:p>
        </p:txBody>
      </p:sp>
      <p:pic>
        <p:nvPicPr>
          <p:cNvPr id="189" name="Image Gallery" descr="Image Gallery"/>
          <p:cNvPicPr>
            <a:picLocks noChangeAspect="1"/>
          </p:cNvPicPr>
          <p:nvPr/>
        </p:nvPicPr>
        <p:blipFill>
          <a:blip r:embed="rId2">
            <a:extLst/>
          </a:blip>
          <a:srcRect l="0" t="225" r="0" b="225"/>
          <a:stretch>
            <a:fillRect/>
          </a:stretch>
        </p:blipFill>
        <p:spPr>
          <a:xfrm>
            <a:off x="5014288" y="8714017"/>
            <a:ext cx="14355424" cy="5070038"/>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Euler Tour Tree"/>
          <p:cNvSpPr txBox="1"/>
          <p:nvPr>
            <p:ph type="ctrTitle"/>
          </p:nvPr>
        </p:nvSpPr>
        <p:spPr>
          <a:xfrm>
            <a:off x="1206496" y="796639"/>
            <a:ext cx="21971004" cy="1778353"/>
          </a:xfrm>
          <a:prstGeom prst="rect">
            <a:avLst/>
          </a:prstGeom>
        </p:spPr>
        <p:txBody>
          <a:bodyPr/>
          <a:lstStyle/>
          <a:p>
            <a:pPr/>
            <a:r>
              <a:t>Euler Tour Tree</a:t>
            </a:r>
          </a:p>
        </p:txBody>
      </p:sp>
      <p:sp>
        <p:nvSpPr>
          <p:cNvPr id="192" name="In Euler Tour Tree data structure we represent the Euler Tour in a balanced binary tree.…"/>
          <p:cNvSpPr txBox="1"/>
          <p:nvPr>
            <p:ph type="subTitle" idx="1"/>
          </p:nvPr>
        </p:nvSpPr>
        <p:spPr>
          <a:xfrm>
            <a:off x="1201342" y="3578698"/>
            <a:ext cx="21971001" cy="8331367"/>
          </a:xfrm>
          <a:prstGeom prst="rect">
            <a:avLst/>
          </a:prstGeom>
        </p:spPr>
        <p:txBody>
          <a:bodyPr/>
          <a:lstStyle/>
          <a:p>
            <a:pPr defTabSz="457200">
              <a:defRPr b="0" sz="5000"/>
            </a:pPr>
            <a:r>
              <a:t>In Euler Tour Tree data structure we represent the Euler Tour in a balanced binary tree.</a:t>
            </a:r>
          </a:p>
          <a:p>
            <a:pPr defTabSz="457200">
              <a:defRPr b="0" sz="5000"/>
            </a:pPr>
            <a:r>
              <a:t>The above operations can be written as a series of constant number of split() and join() operations on that binary tree. This ensures that these operations take </a:t>
            </a:r>
            <a:r>
              <a:rPr i="1"/>
              <a:t>O</a:t>
            </a:r>
            <a:r>
              <a:t>(log(n)) time to execute. </a:t>
            </a:r>
          </a:p>
          <a:p>
            <a:pPr lvl="1" marL="685800" indent="-228600" defTabSz="457200">
              <a:buSzPct val="100000"/>
              <a:buChar char="•"/>
              <a:defRPr b="0" sz="5000"/>
            </a:pPr>
            <a:r>
              <a:t> makeRoot(u) := 1 split() and 1 join()</a:t>
            </a:r>
          </a:p>
          <a:p>
            <a:pPr lvl="1" marL="685800" indent="-228600" defTabSz="457200">
              <a:buSzPct val="100000"/>
              <a:buChar char="•"/>
              <a:defRPr b="0" sz="5000"/>
            </a:pPr>
            <a:r>
              <a:t> link(u,v) := 2 makeRoot(u) and 3 join()</a:t>
            </a:r>
          </a:p>
          <a:p>
            <a:pPr lvl="1" marL="685800" indent="-228600" defTabSz="457200">
              <a:buSzPct val="100000"/>
              <a:buChar char="•"/>
              <a:defRPr b="0" sz="5000"/>
            </a:pPr>
            <a:r>
              <a:t> cut(u,v) := 3 split() and 1 join()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Invariants"/>
          <p:cNvSpPr txBox="1"/>
          <p:nvPr>
            <p:ph type="ctrTitle"/>
          </p:nvPr>
        </p:nvSpPr>
        <p:spPr>
          <a:xfrm>
            <a:off x="1206496" y="932433"/>
            <a:ext cx="21971004" cy="1642559"/>
          </a:xfrm>
          <a:prstGeom prst="rect">
            <a:avLst/>
          </a:prstGeom>
        </p:spPr>
        <p:txBody>
          <a:bodyPr/>
          <a:lstStyle>
            <a:lvl1pPr defTabSz="2243271">
              <a:defRPr spc="-213" sz="10672"/>
            </a:lvl1pPr>
          </a:lstStyle>
          <a:p>
            <a:pPr/>
            <a:r>
              <a:t>Invariants</a:t>
            </a:r>
          </a:p>
        </p:txBody>
      </p:sp>
      <p:sp>
        <p:nvSpPr>
          <p:cNvPr id="195" name="Invariant 1 : Every connected component of Gi has at most 2i vertices.…"/>
          <p:cNvSpPr txBox="1"/>
          <p:nvPr>
            <p:ph type="subTitle" sz="half" idx="1"/>
          </p:nvPr>
        </p:nvSpPr>
        <p:spPr>
          <a:xfrm>
            <a:off x="1201342" y="3401064"/>
            <a:ext cx="21971001" cy="5727127"/>
          </a:xfrm>
          <a:prstGeom prst="rect">
            <a:avLst/>
          </a:prstGeom>
        </p:spPr>
        <p:txBody>
          <a:bodyPr/>
          <a:lstStyle/>
          <a:p>
            <a:pPr>
              <a:defRPr b="0" i="1"/>
            </a:pPr>
            <a:r>
              <a:t>Invariant 1 : </a:t>
            </a:r>
            <a:r>
              <a:rPr i="0"/>
              <a:t>Every connected component of G</a:t>
            </a:r>
            <a:r>
              <a:rPr baseline="-5999" i="0"/>
              <a:t>i</a:t>
            </a:r>
            <a:r>
              <a:rPr i="0"/>
              <a:t> has at most 2</a:t>
            </a:r>
            <a:r>
              <a:rPr baseline="31999" i="0"/>
              <a:t>i </a:t>
            </a:r>
            <a:r>
              <a:rPr i="0"/>
              <a:t>vertices.</a:t>
            </a:r>
            <a:endParaRPr i="0"/>
          </a:p>
          <a:p>
            <a:pPr>
              <a:defRPr b="0" i="1"/>
            </a:pPr>
          </a:p>
          <a:p>
            <a:pPr>
              <a:defRPr b="0" i="1"/>
            </a:pPr>
            <a:r>
              <a:t>Invariant 2 :</a:t>
            </a:r>
            <a:r>
              <a:rPr i="0"/>
              <a:t> F</a:t>
            </a:r>
            <a:r>
              <a:rPr baseline="-5999" i="0"/>
              <a:t>0</a:t>
            </a:r>
            <a:r>
              <a:rPr i="0"/>
              <a:t> ⊆ F</a:t>
            </a:r>
            <a:r>
              <a:rPr baseline="-5999" i="0"/>
              <a:t>1</a:t>
            </a:r>
            <a:r>
              <a:rPr i="0"/>
              <a:t> ⊆ F</a:t>
            </a:r>
            <a:r>
              <a:rPr baseline="-5999" i="0"/>
              <a:t>2</a:t>
            </a:r>
            <a:r>
              <a:rPr i="0"/>
              <a:t> ⊆ ….. F</a:t>
            </a:r>
            <a:r>
              <a:rPr baseline="-5999" i="0"/>
              <a:t>log(n)</a:t>
            </a:r>
            <a:r>
              <a:rPr i="0"/>
              <a:t>. In other words F</a:t>
            </a:r>
            <a:r>
              <a:rPr baseline="-5999" i="0"/>
              <a:t>i</a:t>
            </a:r>
            <a:r>
              <a:rPr i="0"/>
              <a:t> = F</a:t>
            </a:r>
            <a:r>
              <a:rPr baseline="-5999" i="0"/>
              <a:t>log(n)</a:t>
            </a:r>
            <a:r>
              <a:rPr i="0"/>
              <a:t> ∩ G</a:t>
            </a:r>
            <a:r>
              <a:rPr baseline="-5999" i="0"/>
              <a:t>i</a:t>
            </a:r>
            <a:r>
              <a:rPr i="0"/>
              <a:t> and F</a:t>
            </a:r>
            <a:r>
              <a:rPr baseline="-5999" i="0"/>
              <a:t>log(n)</a:t>
            </a:r>
            <a:r>
              <a:rPr i="0"/>
              <a:t> is the minimum spanning forest of G</a:t>
            </a:r>
            <a:r>
              <a:rPr baseline="-5999" i="0"/>
              <a:t>log(n)</a:t>
            </a:r>
            <a:r>
              <a:rPr i="0"/>
              <a:t> , where the weight of an edge is it’s level.</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insertEdge(u,v)"/>
          <p:cNvSpPr txBox="1"/>
          <p:nvPr>
            <p:ph type="ctrTitle"/>
          </p:nvPr>
        </p:nvSpPr>
        <p:spPr>
          <a:xfrm>
            <a:off x="1206496" y="932433"/>
            <a:ext cx="21971004" cy="1642559"/>
          </a:xfrm>
          <a:prstGeom prst="rect">
            <a:avLst/>
          </a:prstGeom>
        </p:spPr>
        <p:txBody>
          <a:bodyPr/>
          <a:lstStyle>
            <a:lvl1pPr defTabSz="2243271">
              <a:defRPr spc="-213" sz="10672"/>
            </a:lvl1pPr>
          </a:lstStyle>
          <a:p>
            <a:pPr/>
            <a:r>
              <a:t>insertEdge(u,v)</a:t>
            </a:r>
          </a:p>
        </p:txBody>
      </p:sp>
      <p:sp>
        <p:nvSpPr>
          <p:cNvPr id="198" name="insert (u, v) into E;…"/>
          <p:cNvSpPr txBox="1"/>
          <p:nvPr>
            <p:ph type="subTitle" sz="half" idx="1"/>
          </p:nvPr>
        </p:nvSpPr>
        <p:spPr>
          <a:xfrm>
            <a:off x="1201342" y="3401064"/>
            <a:ext cx="21971001" cy="5727127"/>
          </a:xfrm>
          <a:prstGeom prst="rect">
            <a:avLst/>
          </a:prstGeom>
        </p:spPr>
        <p:txBody>
          <a:bodyPr/>
          <a:lstStyle/>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insert (u, v) into E;</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5000"/>
            </a:pPr>
            <a:r>
              <a:t>l</a:t>
            </a:r>
            <a:r>
              <a:rPr i="0"/>
              <a:t>((u, v)) ← log(n);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if u and v not connected in F</a:t>
            </a:r>
            <a:r>
              <a:rPr baseline="-5999"/>
              <a:t>log(n)</a:t>
            </a:r>
            <a:r>
              <a:t> then </a:t>
            </a:r>
          </a:p>
          <a:p>
            <a:pPr lvl="1"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F</a:t>
            </a:r>
            <a:r>
              <a:rPr baseline="-5999"/>
              <a:t>logn</a:t>
            </a:r>
            <a:r>
              <a:t>.insert(u, v); </a:t>
            </a:r>
          </a:p>
          <a:p>
            <a:pPr lvl="1"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insert (u, v) in TreeEdge</a:t>
            </a:r>
            <a:r>
              <a:rPr baseline="-5999"/>
              <a:t>log(n)</a:t>
            </a:r>
            <a:r>
              <a:t>;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else </a:t>
            </a:r>
          </a:p>
          <a:p>
            <a:pPr lvl="1"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5000"/>
            </a:pPr>
            <a:r>
              <a:t>insert (u, v) in NonTreeEdge</a:t>
            </a:r>
            <a:r>
              <a:rPr baseline="-5999"/>
              <a:t>log(n)</a:t>
            </a:r>
            <a:r>
              <a: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removeEdge(u,v)"/>
          <p:cNvSpPr txBox="1"/>
          <p:nvPr>
            <p:ph type="ctrTitle"/>
          </p:nvPr>
        </p:nvSpPr>
        <p:spPr>
          <a:xfrm>
            <a:off x="1206498" y="458497"/>
            <a:ext cx="21971004" cy="1642559"/>
          </a:xfrm>
          <a:prstGeom prst="rect">
            <a:avLst/>
          </a:prstGeom>
        </p:spPr>
        <p:txBody>
          <a:bodyPr/>
          <a:lstStyle>
            <a:lvl1pPr defTabSz="2243271">
              <a:defRPr spc="-213" sz="10672"/>
            </a:lvl1pPr>
          </a:lstStyle>
          <a:p>
            <a:pPr/>
            <a:r>
              <a:t>removeEdge(u,v)  </a:t>
            </a:r>
          </a:p>
        </p:txBody>
      </p:sp>
      <p:sp>
        <p:nvSpPr>
          <p:cNvPr id="201" name="remove (u,v) from E…"/>
          <p:cNvSpPr txBox="1"/>
          <p:nvPr>
            <p:ph type="subTitle" idx="1"/>
          </p:nvPr>
        </p:nvSpPr>
        <p:spPr>
          <a:xfrm>
            <a:off x="1201342" y="2194935"/>
            <a:ext cx="21971001" cy="10834341"/>
          </a:xfrm>
          <a:prstGeom prst="rect">
            <a:avLst/>
          </a:prstGeom>
        </p:spPr>
        <p:txBody>
          <a:bodyPr/>
          <a:lstStyle/>
          <a:p>
            <a:pPr lvl="1" indent="379412"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remove (u,v) from E</a:t>
            </a:r>
          </a:p>
          <a:p>
            <a:pPr lvl="1" indent="379412"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level = </a:t>
            </a:r>
            <a:r>
              <a:rPr i="1"/>
              <a:t>l((u, v))</a:t>
            </a:r>
            <a:endParaRPr i="1"/>
          </a:p>
          <a:p>
            <a:pPr lvl="1" indent="379412"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If (u,v) is in NonTreeEdge</a:t>
            </a:r>
            <a:r>
              <a:rPr baseline="-5999"/>
              <a:t>level</a:t>
            </a:r>
            <a:endParaRPr baseline="-5999"/>
          </a:p>
          <a:p>
            <a:pPr lvl="2" indent="758825"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then remove (u,v) from NonTreeEdge</a:t>
            </a:r>
            <a:r>
              <a:rPr baseline="-5999"/>
              <a:t>level</a:t>
            </a:r>
            <a:endParaRPr baseline="-5999"/>
          </a:p>
          <a:p>
            <a:pPr lvl="1" indent="379412"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else</a:t>
            </a:r>
          </a:p>
          <a:p>
            <a:pPr lvl="2" indent="758825"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foreach</a:t>
            </a:r>
            <a:r>
              <a:rPr b="0"/>
              <a:t> i from level to logn, as long as no replacement found </a:t>
            </a:r>
            <a:r>
              <a:t>do</a:t>
            </a:r>
            <a:r>
              <a:rPr b="0"/>
              <a:t>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F</a:t>
            </a:r>
            <a:r>
              <a:rPr baseline="-5999"/>
              <a:t>i</a:t>
            </a:r>
            <a:r>
              <a:t>.delete(u, v);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T</a:t>
            </a:r>
            <a:r>
              <a:rPr baseline="-5999"/>
              <a:t>u</a:t>
            </a:r>
            <a:r>
              <a:t> ← tree of F</a:t>
            </a:r>
            <a:r>
              <a:rPr baseline="-5999"/>
              <a:t>i</a:t>
            </a:r>
            <a:r>
              <a:t> that u is in;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T</a:t>
            </a:r>
            <a:r>
              <a:rPr baseline="-5999"/>
              <a:t>v</a:t>
            </a:r>
            <a:r>
              <a:t> ← tree of F</a:t>
            </a:r>
            <a:r>
              <a:rPr baseline="-5999"/>
              <a:t>i</a:t>
            </a:r>
            <a:r>
              <a:t> that v is in;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if</a:t>
            </a:r>
            <a:r>
              <a:rPr b="0"/>
              <a:t> |T</a:t>
            </a:r>
            <a:r>
              <a:rPr b="0" baseline="-5999"/>
              <a:t>u</a:t>
            </a:r>
            <a:r>
              <a:rPr b="0"/>
              <a:t>| &gt; |T</a:t>
            </a:r>
            <a:r>
              <a:rPr b="0" baseline="-5999"/>
              <a:t>v</a:t>
            </a:r>
            <a:r>
              <a:rPr b="0"/>
              <a:t>| then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swap u and v;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foreach</a:t>
            </a:r>
            <a:r>
              <a:rPr b="0"/>
              <a:t> (x, y) ∈ Fi.listT (u) </a:t>
            </a:r>
            <a:r>
              <a:t>do</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 //Go through tree edges of level i in T</a:t>
            </a:r>
            <a:r>
              <a:rPr baseline="-5999"/>
              <a:t>u</a:t>
            </a:r>
            <a:r>
              <a:t>;</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 decrease-level(x, y); </a:t>
            </a:r>
          </a:p>
          <a:p>
            <a:pPr lvl="3" indent="1138237"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foreach</a:t>
            </a:r>
            <a:r>
              <a:rPr b="0"/>
              <a:t> (x, y) ∈ Fi.listNT (u) </a:t>
            </a:r>
            <a:r>
              <a:t>do</a:t>
            </a:r>
            <a:r>
              <a:rPr b="0"/>
              <a: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//Go through non-tree edges of level i in T</a:t>
            </a:r>
            <a:r>
              <a:rPr baseline="-5999"/>
              <a:t>u</a:t>
            </a:r>
            <a:r>
              <a: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if</a:t>
            </a:r>
            <a:r>
              <a:rPr b="0"/>
              <a:t> y ∉ T</a:t>
            </a:r>
            <a:r>
              <a:rPr b="0" baseline="-5999"/>
              <a:t>v</a:t>
            </a:r>
            <a:r>
              <a:rPr b="0"/>
              <a:t> </a:t>
            </a:r>
            <a:r>
              <a:t>then</a:t>
            </a:r>
            <a:r>
              <a:rPr b="0"/>
              <a: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decrease-level(x, y);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else if</a:t>
            </a:r>
            <a:r>
              <a:rPr b="0"/>
              <a:t> no replacement found yet </a:t>
            </a:r>
            <a:r>
              <a:t>then</a:t>
            </a:r>
            <a:r>
              <a:rPr b="0"/>
              <a: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found replacement;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sz="3000"/>
            </a:pPr>
            <a:r>
              <a:t>foreach</a:t>
            </a:r>
            <a:r>
              <a:rPr b="0"/>
              <a:t>  j = i to logn </a:t>
            </a:r>
            <a:r>
              <a:t>do</a:t>
            </a:r>
            <a:r>
              <a:rPr b="0"/>
              <a:t>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F</a:t>
            </a:r>
            <a:r>
              <a:rPr baseline="-5999"/>
              <a:t>j</a:t>
            </a:r>
            <a:r>
              <a:t> .delete(u, v); </a:t>
            </a:r>
          </a:p>
          <a:p>
            <a:pPr lvl="4" indent="1689100" defTabSz="449262">
              <a:tabLst>
                <a:tab pos="368300" algn="l"/>
                <a:tab pos="749300" algn="l"/>
                <a:tab pos="1130300" algn="l"/>
                <a:tab pos="1511300" algn="l"/>
                <a:tab pos="1892300" algn="l"/>
                <a:tab pos="2273300" algn="l"/>
                <a:tab pos="2654300" algn="l"/>
                <a:tab pos="3022600" algn="l"/>
                <a:tab pos="3403600" algn="l"/>
                <a:tab pos="3784600" algn="l"/>
                <a:tab pos="4165600" algn="l"/>
                <a:tab pos="4546600" algn="l"/>
                <a:tab pos="4927600" algn="l"/>
                <a:tab pos="5308600" algn="l"/>
                <a:tab pos="5689600" algn="l"/>
                <a:tab pos="6057900" algn="l"/>
                <a:tab pos="6438900" algn="l"/>
                <a:tab pos="6819900" algn="l"/>
                <a:tab pos="7200900" algn="l"/>
                <a:tab pos="7581900" algn="l"/>
                <a:tab pos="7632700" algn="l"/>
                <a:tab pos="8077200" algn="l"/>
                <a:tab pos="8534400" algn="l"/>
                <a:tab pos="89789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sz="3000"/>
            </a:pPr>
            <a:r>
              <a:t>F</a:t>
            </a:r>
            <a:r>
              <a:rPr baseline="-5999"/>
              <a:t>j</a:t>
            </a:r>
            <a:r>
              <a:t> .insert(x, y);</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decrease-level((u, v))"/>
          <p:cNvSpPr txBox="1"/>
          <p:nvPr>
            <p:ph type="ctrTitle"/>
          </p:nvPr>
        </p:nvSpPr>
        <p:spPr>
          <a:xfrm>
            <a:off x="1206498" y="458497"/>
            <a:ext cx="21971004" cy="1642559"/>
          </a:xfrm>
          <a:prstGeom prst="rect">
            <a:avLst/>
          </a:prstGeom>
        </p:spPr>
        <p:txBody>
          <a:bodyPr/>
          <a:lstStyle>
            <a:lvl1pPr defTabSz="2243271">
              <a:defRPr spc="-213" sz="10672"/>
            </a:lvl1pPr>
          </a:lstStyle>
          <a:p>
            <a:pPr/>
            <a:r>
              <a:t>decrease-level((u, v))</a:t>
            </a:r>
          </a:p>
        </p:txBody>
      </p:sp>
      <p:sp>
        <p:nvSpPr>
          <p:cNvPr id="204" name="l← level(u, v);…"/>
          <p:cNvSpPr txBox="1"/>
          <p:nvPr>
            <p:ph type="subTitle" idx="1"/>
          </p:nvPr>
        </p:nvSpPr>
        <p:spPr>
          <a:xfrm>
            <a:off x="1201342" y="2194935"/>
            <a:ext cx="21971001" cy="10834341"/>
          </a:xfrm>
          <a:prstGeom prst="rect">
            <a:avLst/>
          </a:prstGeom>
        </p:spPr>
        <p:txBody>
          <a:bodyPr/>
          <a:lstStyle/>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l← level(u, v);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level(u, v) ← l – 1;</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F</a:t>
            </a:r>
            <a:r>
              <a:rPr baseline="-5999"/>
              <a:t>l</a:t>
            </a:r>
            <a:r>
              <a:t>.remove(u, v);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if (u, v) ∈ F</a:t>
            </a:r>
            <a:r>
              <a:rPr baseline="-5999"/>
              <a:t>l</a:t>
            </a:r>
            <a:r>
              <a:t> then </a:t>
            </a:r>
          </a:p>
          <a:p>
            <a:pPr lvl="1"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F</a:t>
            </a:r>
            <a:r>
              <a:rPr baseline="-5999"/>
              <a:t>l-1</a:t>
            </a:r>
            <a:r>
              <a:t>.insert(u, v);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remove (u, v) from TreeEdge</a:t>
            </a:r>
            <a:r>
              <a:rPr baseline="-5999"/>
              <a:t>l</a:t>
            </a:r>
            <a:r>
              <a:t>;</a:t>
            </a:r>
          </a:p>
          <a:p>
            <a:pPr lvl="1"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insert (u, v) into TreeEdge</a:t>
            </a:r>
            <a:r>
              <a:rPr baseline="-5999"/>
              <a:t>l-1</a:t>
            </a:r>
            <a:r>
              <a:t>;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else </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remove (u, v) from NonTreeEdge</a:t>
            </a:r>
            <a:r>
              <a:rPr baseline="-5999"/>
              <a:t>l</a:t>
            </a:r>
            <a:r>
              <a:t>;</a:t>
            </a:r>
          </a:p>
          <a:p>
            <a:pPr defTabSz="449262">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423400" algn="l"/>
                <a:tab pos="9880600" algn="l"/>
                <a:tab pos="10325100" algn="l"/>
                <a:tab pos="10782300" algn="l"/>
                <a:tab pos="11226800" algn="l"/>
                <a:tab pos="11671300" algn="l"/>
                <a:tab pos="12128500" algn="l"/>
                <a:tab pos="12573000" algn="l"/>
                <a:tab pos="13017500" algn="l"/>
                <a:tab pos="13474700" algn="l"/>
                <a:tab pos="13919200" algn="l"/>
                <a:tab pos="14376400" algn="l"/>
                <a:tab pos="14820900" algn="l"/>
                <a:tab pos="15265400" algn="l"/>
                <a:tab pos="15722600" algn="l"/>
                <a:tab pos="16167100" algn="l"/>
                <a:tab pos="16611600" algn="l"/>
                <a:tab pos="17068800" algn="l"/>
                <a:tab pos="17513300" algn="l"/>
                <a:tab pos="17970500" algn="l"/>
                <a:tab pos="18415000" algn="l"/>
                <a:tab pos="18859500" algn="l"/>
                <a:tab pos="19316700" algn="l"/>
                <a:tab pos="19761200" algn="l"/>
                <a:tab pos="20205700" algn="l"/>
                <a:tab pos="20662900" algn="l"/>
                <a:tab pos="21107400" algn="l"/>
                <a:tab pos="21564600" algn="l"/>
              </a:tabLst>
              <a:defRPr b="0" i="1" sz="4500"/>
            </a:pPr>
            <a:r>
              <a:t>insert (u, v) into NonTreeEdge</a:t>
            </a:r>
            <a:r>
              <a:rPr baseline="-5999"/>
              <a:t>l-1</a:t>
            </a:r>
            <a:r>
              <a:t>;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isConnected(u,v)"/>
          <p:cNvSpPr txBox="1"/>
          <p:nvPr>
            <p:ph type="ctrTitle"/>
          </p:nvPr>
        </p:nvSpPr>
        <p:spPr>
          <a:xfrm>
            <a:off x="1181096" y="932433"/>
            <a:ext cx="21971004" cy="1642559"/>
          </a:xfrm>
          <a:prstGeom prst="rect">
            <a:avLst/>
          </a:prstGeom>
        </p:spPr>
        <p:txBody>
          <a:bodyPr/>
          <a:lstStyle>
            <a:lvl1pPr defTabSz="2243271">
              <a:defRPr spc="-213" sz="10672"/>
            </a:lvl1pPr>
          </a:lstStyle>
          <a:p>
            <a:pPr/>
            <a:r>
              <a:t>isConnected(u,v)</a:t>
            </a:r>
          </a:p>
        </p:txBody>
      </p:sp>
      <p:sp>
        <p:nvSpPr>
          <p:cNvPr id="207" name="if Flog(n).root(u) = F(logn).root(v)…"/>
          <p:cNvSpPr txBox="1"/>
          <p:nvPr>
            <p:ph type="subTitle" sz="half" idx="1"/>
          </p:nvPr>
        </p:nvSpPr>
        <p:spPr>
          <a:xfrm>
            <a:off x="1201342" y="3401064"/>
            <a:ext cx="21971001" cy="5727127"/>
          </a:xfrm>
          <a:prstGeom prst="rect">
            <a:avLst/>
          </a:prstGeom>
        </p:spPr>
        <p:txBody>
          <a:bodyPr/>
          <a:lstStyle/>
          <a:p>
            <a:pPr>
              <a:defRPr b="0"/>
            </a:pPr>
            <a:r>
              <a:t>if F</a:t>
            </a:r>
            <a:r>
              <a:rPr baseline="-5999"/>
              <a:t>log(n)</a:t>
            </a:r>
            <a:r>
              <a:t>.root(u) = F</a:t>
            </a:r>
            <a:r>
              <a:rPr baseline="-5999"/>
              <a:t>(logn)</a:t>
            </a:r>
            <a:r>
              <a:t>.root(v) </a:t>
            </a:r>
          </a:p>
          <a:p>
            <a:pPr lvl="1">
              <a:defRPr b="0"/>
            </a:pPr>
            <a:r>
              <a:t>return true;</a:t>
            </a:r>
          </a:p>
          <a:p>
            <a:pPr>
              <a:defRPr b="0"/>
            </a:pPr>
            <a:r>
              <a:t>else</a:t>
            </a:r>
          </a:p>
          <a:p>
            <a:pPr lvl="1">
              <a:defRPr b="0"/>
            </a:pPr>
            <a:r>
              <a:t>return false;</a:t>
            </a:r>
          </a:p>
          <a:p>
            <a:pPr lvl="2">
              <a:defRPr b="0"/>
            </a:pPr>
            <a:r>
              <a:t>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 </a:t>
            </a:r>
          </a:p>
        </p:txBody>
      </p:sp>
      <p:sp>
        <p:nvSpPr>
          <p:cNvPr id="210" name="Invariant 1 : Every connected component of Gi has at most 2i vertices.…"/>
          <p:cNvSpPr txBox="1"/>
          <p:nvPr>
            <p:ph type="subTitle" idx="1"/>
          </p:nvPr>
        </p:nvSpPr>
        <p:spPr>
          <a:xfrm>
            <a:off x="1201342" y="3401064"/>
            <a:ext cx="21971001" cy="8541677"/>
          </a:xfrm>
          <a:prstGeom prst="rect">
            <a:avLst/>
          </a:prstGeom>
        </p:spPr>
        <p:txBody>
          <a:bodyPr/>
          <a:lstStyle/>
          <a:p>
            <a:pPr defTabSz="685165">
              <a:defRPr b="0" sz="4565"/>
            </a:pPr>
            <a:r>
              <a:rPr i="1"/>
              <a:t>Invariant 1</a:t>
            </a:r>
            <a:r>
              <a:t> : Every connected component of G</a:t>
            </a:r>
            <a:r>
              <a:rPr baseline="-5999"/>
              <a:t>i</a:t>
            </a:r>
            <a:r>
              <a:t> has at most 2</a:t>
            </a:r>
            <a:r>
              <a:rPr baseline="31999"/>
              <a:t>i </a:t>
            </a:r>
            <a:r>
              <a:t>vertices.</a:t>
            </a:r>
          </a:p>
          <a:p>
            <a:pPr defTabSz="685165">
              <a:defRPr b="0" sz="4565"/>
            </a:pPr>
            <a:r>
              <a:rPr i="1"/>
              <a:t>To Prove</a:t>
            </a:r>
            <a:r>
              <a:t> : Size of any tree of F</a:t>
            </a:r>
            <a:r>
              <a:rPr baseline="-5999"/>
              <a:t>i</a:t>
            </a:r>
            <a:r>
              <a:t> &lt;= 2</a:t>
            </a:r>
            <a:r>
              <a:rPr baseline="31999"/>
              <a:t>i </a:t>
            </a:r>
            <a:r>
              <a:t>for all 1 &lt;= i &lt;= log(n). </a:t>
            </a:r>
          </a:p>
          <a:p>
            <a:pPr defTabSz="685165">
              <a:defRPr b="0" sz="4565"/>
            </a:pPr>
            <a:r>
              <a:rPr i="1"/>
              <a:t>Proof </a:t>
            </a:r>
            <a:r>
              <a:t>: For i = log(n) F</a:t>
            </a:r>
            <a:r>
              <a:rPr baseline="-5999"/>
              <a:t>log(n)</a:t>
            </a:r>
            <a:r>
              <a:t> has 1 connected component i.e. the whole graph of size n. Size( F</a:t>
            </a:r>
            <a:r>
              <a:rPr baseline="-5999"/>
              <a:t>log(n) </a:t>
            </a:r>
            <a:r>
              <a:t>) &lt;= 2</a:t>
            </a:r>
            <a:r>
              <a:rPr baseline="31999"/>
              <a:t>log(n) </a:t>
            </a:r>
            <a:r>
              <a:t>= n . </a:t>
            </a:r>
            <a:r>
              <a:rPr b="1" i="1"/>
              <a:t>TRUE</a:t>
            </a:r>
            <a:endParaRPr b="1" i="1"/>
          </a:p>
          <a:p>
            <a:pPr defTabSz="685165">
              <a:defRPr b="0" sz="4565"/>
            </a:pPr>
            <a:endParaRPr b="1" i="1"/>
          </a:p>
          <a:p>
            <a:pPr defTabSz="685165">
              <a:defRPr b="0" sz="4565"/>
            </a:pPr>
            <a:r>
              <a:t>Edges in F</a:t>
            </a:r>
            <a:r>
              <a:rPr baseline="-5999"/>
              <a:t>i </a:t>
            </a:r>
            <a:r>
              <a:t> are formed when a subtree of some tree in F</a:t>
            </a:r>
            <a:r>
              <a:rPr baseline="-5999"/>
              <a:t>i+1</a:t>
            </a:r>
            <a:r>
              <a:t> is pushed down due to a delete operation. </a:t>
            </a:r>
          </a:p>
          <a:p>
            <a:pPr defTabSz="685165">
              <a:defRPr b="0" sz="4565"/>
            </a:pPr>
            <a:r>
              <a:t>After deletion let T</a:t>
            </a:r>
            <a:r>
              <a:rPr baseline="-5999"/>
              <a:t>v</a:t>
            </a:r>
            <a:r>
              <a:t> and T</a:t>
            </a:r>
            <a:r>
              <a:rPr baseline="-5999"/>
              <a:t>w</a:t>
            </a:r>
            <a:r>
              <a:t> be the subtrees of some tree T in F</a:t>
            </a:r>
            <a:r>
              <a:rPr baseline="-5999"/>
              <a:t>i+1</a:t>
            </a:r>
            <a:r>
              <a:t> formed after deletion of a tree edge in tree T without loss of generality let T</a:t>
            </a:r>
            <a:r>
              <a:rPr baseline="-5999"/>
              <a:t>v </a:t>
            </a:r>
            <a:r>
              <a:t> be the smaller subtree in which all level i+1 tree edges are pushed down to level i as part of delete operation.</a:t>
            </a:r>
          </a:p>
          <a:p>
            <a:pPr defTabSz="685165">
              <a:defRPr b="0" sz="4565"/>
            </a:pPr>
            <a:endParaRPr b="1" i="1"/>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 </a:t>
            </a:r>
          </a:p>
        </p:txBody>
      </p:sp>
      <p:sp>
        <p:nvSpPr>
          <p:cNvPr id="213" name="Let T’ be the new connected component formed by adding these pushed down edges to Fi…"/>
          <p:cNvSpPr txBox="1"/>
          <p:nvPr>
            <p:ph type="subTitle" idx="1"/>
          </p:nvPr>
        </p:nvSpPr>
        <p:spPr>
          <a:xfrm>
            <a:off x="1206500" y="3401064"/>
            <a:ext cx="21971000" cy="8541677"/>
          </a:xfrm>
          <a:prstGeom prst="rect">
            <a:avLst/>
          </a:prstGeom>
        </p:spPr>
        <p:txBody>
          <a:bodyPr/>
          <a:lstStyle/>
          <a:p>
            <a:pPr>
              <a:defRPr b="0"/>
            </a:pPr>
            <a:r>
              <a:t>Let T’ be the new connected component formed by adding these pushed down edges to F</a:t>
            </a:r>
            <a:r>
              <a:rPr baseline="-5999"/>
              <a:t>i</a:t>
            </a:r>
            <a:endParaRPr b="1" i="1"/>
          </a:p>
          <a:p>
            <a:pPr>
              <a:defRPr b="0"/>
            </a:pPr>
            <a:endParaRPr b="1" i="1"/>
          </a:p>
          <a:p>
            <a:pPr>
              <a:defRPr b="0"/>
            </a:pPr>
            <a:r>
              <a:t>By </a:t>
            </a:r>
            <a:r>
              <a:rPr i="1"/>
              <a:t>invariant 2</a:t>
            </a:r>
            <a:r>
              <a:t>:</a:t>
            </a:r>
          </a:p>
          <a:p>
            <a:pPr>
              <a:defRPr b="0"/>
            </a:pPr>
            <a:r>
              <a:t> </a:t>
            </a:r>
          </a:p>
          <a:p>
            <a:pPr algn="ctr">
              <a:defRPr b="0"/>
            </a:pPr>
            <a:r>
              <a:t>F</a:t>
            </a:r>
            <a:r>
              <a:rPr baseline="-5999"/>
              <a:t>i </a:t>
            </a:r>
            <a:r>
              <a:t>is a sub-forest of F</a:t>
            </a:r>
            <a:r>
              <a:rPr baseline="-5999"/>
              <a:t>i+1</a:t>
            </a:r>
            <a:r>
              <a:t> </a:t>
            </a:r>
          </a:p>
          <a:p>
            <a:pPr algn="ctr">
              <a:defRPr b="0"/>
            </a:pPr>
            <a:r>
              <a:t>=&gt; T’ is a subtree of T</a:t>
            </a:r>
            <a:r>
              <a:rPr baseline="-5999"/>
              <a:t>v</a:t>
            </a:r>
            <a:r>
              <a:t> with all i+1 level tree edges pushed down to level i.</a:t>
            </a:r>
          </a:p>
          <a:p>
            <a:pPr algn="ctr">
              <a:defRPr b="0"/>
            </a:pPr>
            <a:r>
              <a:t>=&gt; T’ is actually T</a:t>
            </a:r>
            <a:r>
              <a:rPr baseline="-5999"/>
              <a:t>v</a:t>
            </a:r>
            <a:r>
              <a:t>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Problem Statement"/>
          <p:cNvSpPr txBox="1"/>
          <p:nvPr>
            <p:ph type="ctrTitle"/>
          </p:nvPr>
        </p:nvSpPr>
        <p:spPr>
          <a:xfrm>
            <a:off x="1206496" y="796639"/>
            <a:ext cx="21971004" cy="1778353"/>
          </a:xfrm>
          <a:prstGeom prst="rect">
            <a:avLst/>
          </a:prstGeom>
        </p:spPr>
        <p:txBody>
          <a:bodyPr/>
          <a:lstStyle/>
          <a:p>
            <a:pPr/>
            <a:r>
              <a:t>Problem Statement</a:t>
            </a:r>
          </a:p>
        </p:txBody>
      </p:sp>
      <p:sp>
        <p:nvSpPr>
          <p:cNvPr id="154" name="As dynamic graphs extends normal graphs by the possibility of representing change within the underlying information over time. We present fully dynamic algorithm that maintains connectivity in polylogarithmic time per edge insertion or deletion. Here, by"/>
          <p:cNvSpPr txBox="1"/>
          <p:nvPr>
            <p:ph type="subTitle" idx="1"/>
          </p:nvPr>
        </p:nvSpPr>
        <p:spPr>
          <a:xfrm>
            <a:off x="1201342" y="3578698"/>
            <a:ext cx="21971001" cy="8331367"/>
          </a:xfrm>
          <a:prstGeom prst="rect">
            <a:avLst/>
          </a:prstGeom>
        </p:spPr>
        <p:txBody>
          <a:bodyPr/>
          <a:lstStyle/>
          <a:p>
            <a:pPr defTabSz="457200">
              <a:defRPr b="0" sz="4500"/>
            </a:pPr>
            <a:r>
              <a:t>As dynamic graphs extends normal graphs by the possibility of representing change within the underlying information over time. We present fully dynamic algorithm that maintains connectivity in polylogarithmic time per edge insertion or deletion. Here, by fully dynamic we mean that the graph may be updated by insertion and deletion of edges and not vertices. </a:t>
            </a:r>
          </a:p>
          <a:p>
            <a:pPr defTabSz="457200">
              <a:defRPr b="0" sz="4500"/>
            </a:pPr>
            <a:r>
              <a:t>Let n denote the number of nodes in the graph. For a sequence of Ω(m</a:t>
            </a:r>
            <a:r>
              <a:rPr baseline="-5999"/>
              <a:t>o</a:t>
            </a:r>
            <a:r>
              <a:t>) operations where m</a:t>
            </a:r>
            <a:r>
              <a:rPr baseline="-5999"/>
              <a:t>o </a:t>
            </a:r>
            <a:r>
              <a:t>is the number of edges in the initial graph, the expected time for p updates is </a:t>
            </a:r>
            <a:r>
              <a:rPr b="1" i="1"/>
              <a:t>O</a:t>
            </a:r>
            <a:r>
              <a:rPr b="1"/>
              <a:t>(p*log</a:t>
            </a:r>
            <a:r>
              <a:rPr b="1" baseline="31999"/>
              <a:t>2</a:t>
            </a:r>
            <a:r>
              <a:rPr b="1"/>
              <a:t>(n))</a:t>
            </a:r>
            <a:r>
              <a:t> for connectivity.</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Proof"/>
          <p:cNvSpPr txBox="1"/>
          <p:nvPr>
            <p:ph type="ctrTitle"/>
          </p:nvPr>
        </p:nvSpPr>
        <p:spPr>
          <a:xfrm>
            <a:off x="1193796" y="932433"/>
            <a:ext cx="21971004" cy="1642559"/>
          </a:xfrm>
          <a:prstGeom prst="rect">
            <a:avLst/>
          </a:prstGeom>
        </p:spPr>
        <p:txBody>
          <a:bodyPr/>
          <a:lstStyle>
            <a:lvl1pPr defTabSz="2243271">
              <a:defRPr spc="-213" sz="10672"/>
            </a:lvl1pPr>
          </a:lstStyle>
          <a:p>
            <a:pPr/>
            <a:r>
              <a:t>Proof </a:t>
            </a:r>
          </a:p>
        </p:txBody>
      </p:sp>
      <p:sp>
        <p:nvSpPr>
          <p:cNvPr id="216" name="We will further proceed by induction….…"/>
          <p:cNvSpPr txBox="1"/>
          <p:nvPr>
            <p:ph type="subTitle" idx="1"/>
          </p:nvPr>
        </p:nvSpPr>
        <p:spPr>
          <a:xfrm>
            <a:off x="1201342" y="3401064"/>
            <a:ext cx="21971001" cy="8541677"/>
          </a:xfrm>
          <a:prstGeom prst="rect">
            <a:avLst/>
          </a:prstGeom>
        </p:spPr>
        <p:txBody>
          <a:bodyPr/>
          <a:lstStyle/>
          <a:p>
            <a:pPr>
              <a:defRPr b="0"/>
            </a:pPr>
            <a:r>
              <a:t>We will further proceed by induction….</a:t>
            </a:r>
          </a:p>
          <a:p>
            <a:pPr>
              <a:defRPr b="0"/>
            </a:pPr>
            <a:r>
              <a:t>Let size( F</a:t>
            </a:r>
            <a:r>
              <a:rPr baseline="-5999"/>
              <a:t>i </a:t>
            </a:r>
            <a:r>
              <a:t>) denote the maximum size of any tree in F</a:t>
            </a:r>
            <a:r>
              <a:rPr baseline="-5999"/>
              <a:t>i .</a:t>
            </a:r>
            <a:r>
              <a:t> </a:t>
            </a:r>
          </a:p>
          <a:p>
            <a:pPr>
              <a:defRPr b="0"/>
            </a:pPr>
            <a:r>
              <a:t>Inductive Step : Before deletion assume size( F</a:t>
            </a:r>
            <a:r>
              <a:rPr baseline="-5999"/>
              <a:t>i+1</a:t>
            </a:r>
            <a:r>
              <a:t> ) &lt;= 2</a:t>
            </a:r>
            <a:r>
              <a:rPr baseline="31999"/>
              <a:t>i+1</a:t>
            </a:r>
            <a:r>
              <a:t> and size( F</a:t>
            </a:r>
            <a:r>
              <a:rPr baseline="-5999"/>
              <a:t>i </a:t>
            </a:r>
            <a:r>
              <a:t>) &lt;= 2</a:t>
            </a:r>
            <a:r>
              <a:rPr baseline="31999"/>
              <a:t>i</a:t>
            </a:r>
            <a:r>
              <a:t> . </a:t>
            </a:r>
          </a:p>
          <a:p>
            <a:pPr>
              <a:defRPr b="0"/>
            </a:pPr>
            <a:r>
              <a:t>Then after deletion size(F</a:t>
            </a:r>
            <a:r>
              <a:rPr baseline="-5999"/>
              <a:t>i+1</a:t>
            </a:r>
            <a:r>
              <a:t>) &lt;= 2</a:t>
            </a:r>
            <a:r>
              <a:rPr baseline="31999"/>
              <a:t>i+1</a:t>
            </a:r>
            <a:r>
              <a:t> as size of largest component may remains same or decreases after edge deletion.</a:t>
            </a:r>
          </a:p>
          <a:p>
            <a:pPr>
              <a:defRPr b="0"/>
            </a:pPr>
          </a:p>
          <a:p>
            <a:pPr>
              <a:defRPr b="0"/>
            </a:pPr>
            <a:r>
              <a:t>Since new edges get added to T’ in F</a:t>
            </a:r>
            <a:r>
              <a:rPr baseline="-5999"/>
              <a:t>i </a:t>
            </a:r>
            <a:r>
              <a:t>, size( F</a:t>
            </a:r>
            <a:r>
              <a:rPr baseline="-5999"/>
              <a:t>i </a:t>
            </a:r>
            <a:r>
              <a:t>) might change.</a:t>
            </a:r>
          </a:p>
          <a:p>
            <a:pPr algn="ctr">
              <a:defRPr b="0"/>
            </a:pPr>
            <a:r>
              <a:t>Size( F</a:t>
            </a:r>
            <a:r>
              <a:rPr baseline="-5999"/>
              <a:t>i</a:t>
            </a:r>
            <a:r>
              <a:t> ) &lt;= max( 2</a:t>
            </a:r>
            <a:r>
              <a:rPr baseline="31999"/>
              <a:t>i</a:t>
            </a:r>
            <a:r>
              <a:t> , |T’| )</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 </a:t>
            </a:r>
          </a:p>
        </p:txBody>
      </p:sp>
      <p:sp>
        <p:nvSpPr>
          <p:cNvPr id="219" name="But |T| &lt;= 2i+1 as T was a tree in Fi+1 and size( Fi+1 ) &lt;= 2i+1…"/>
          <p:cNvSpPr txBox="1"/>
          <p:nvPr>
            <p:ph type="subTitle" idx="1"/>
          </p:nvPr>
        </p:nvSpPr>
        <p:spPr>
          <a:xfrm>
            <a:off x="1201342" y="3401064"/>
            <a:ext cx="21971001" cy="8541677"/>
          </a:xfrm>
          <a:prstGeom prst="rect">
            <a:avLst/>
          </a:prstGeom>
        </p:spPr>
        <p:txBody>
          <a:bodyPr/>
          <a:lstStyle/>
          <a:p>
            <a:pPr>
              <a:lnSpc>
                <a:spcPct val="120000"/>
              </a:lnSpc>
              <a:defRPr b="0"/>
            </a:pPr>
            <a:r>
              <a:t>But |T| &lt;= 2</a:t>
            </a:r>
            <a:r>
              <a:rPr baseline="31999"/>
              <a:t>i+1</a:t>
            </a:r>
            <a:r>
              <a:t> as T was a tree in F</a:t>
            </a:r>
            <a:r>
              <a:rPr baseline="-5999"/>
              <a:t>i+1</a:t>
            </a:r>
            <a:r>
              <a:t> and size( F</a:t>
            </a:r>
            <a:r>
              <a:rPr baseline="-5999"/>
              <a:t>i+1</a:t>
            </a:r>
            <a:r>
              <a:t> ) &lt;= 2</a:t>
            </a:r>
            <a:r>
              <a:rPr baseline="31999"/>
              <a:t>i+1</a:t>
            </a:r>
            <a:endParaRPr baseline="31999"/>
          </a:p>
          <a:p>
            <a:pPr algn="ctr">
              <a:lnSpc>
                <a:spcPct val="120000"/>
              </a:lnSpc>
              <a:defRPr b="0"/>
            </a:pPr>
            <a:r>
              <a:t>|T</a:t>
            </a:r>
            <a:r>
              <a:rPr baseline="-5999"/>
              <a:t>v</a:t>
            </a:r>
            <a:r>
              <a:t>| + |T</a:t>
            </a:r>
            <a:r>
              <a:rPr baseline="-5999"/>
              <a:t>w</a:t>
            </a:r>
            <a:r>
              <a:t>| &lt;= 2</a:t>
            </a:r>
            <a:r>
              <a:rPr baseline="31999"/>
              <a:t>i+1</a:t>
            </a:r>
            <a:r>
              <a:t> </a:t>
            </a:r>
          </a:p>
          <a:p>
            <a:pPr algn="ctr">
              <a:lnSpc>
                <a:spcPct val="120000"/>
              </a:lnSpc>
              <a:defRPr b="0"/>
            </a:pPr>
            <a:r>
              <a:t>|T</a:t>
            </a:r>
            <a:r>
              <a:rPr baseline="-5999"/>
              <a:t>v</a:t>
            </a:r>
            <a:r>
              <a:t>| &lt;= 2</a:t>
            </a:r>
            <a:r>
              <a:rPr baseline="31999"/>
              <a:t>i</a:t>
            </a:r>
            <a:r>
              <a:t> as |T</a:t>
            </a:r>
            <a:r>
              <a:rPr baseline="-5999"/>
              <a:t>v</a:t>
            </a:r>
            <a:r>
              <a:t>| &lt;= |T</a:t>
            </a:r>
            <a:r>
              <a:rPr baseline="-5999"/>
              <a:t>w</a:t>
            </a:r>
            <a:r>
              <a:t>|</a:t>
            </a:r>
          </a:p>
          <a:p>
            <a:pPr>
              <a:lnSpc>
                <a:spcPct val="120000"/>
              </a:lnSpc>
              <a:defRPr b="0"/>
            </a:pPr>
            <a:r>
              <a:t>=&gt; |T’| &lt;= 2</a:t>
            </a:r>
            <a:r>
              <a:rPr baseline="31999"/>
              <a:t>i</a:t>
            </a:r>
            <a:r>
              <a:t> ( as |T’| = |T</a:t>
            </a:r>
            <a:r>
              <a:rPr baseline="-5999"/>
              <a:t>v</a:t>
            </a:r>
            <a:r>
              <a:t>| ) </a:t>
            </a:r>
          </a:p>
          <a:p>
            <a:pPr algn="ctr">
              <a:lnSpc>
                <a:spcPct val="120000"/>
              </a:lnSpc>
              <a:defRPr b="0"/>
            </a:pPr>
            <a:r>
              <a:t>Size( F</a:t>
            </a:r>
            <a:r>
              <a:rPr baseline="-5999"/>
              <a:t>i</a:t>
            </a:r>
            <a:r>
              <a:t> ) &lt;= max( 2</a:t>
            </a:r>
            <a:r>
              <a:rPr baseline="31999"/>
              <a:t>i</a:t>
            </a:r>
            <a:r>
              <a:t> , |T’| )</a:t>
            </a:r>
          </a:p>
          <a:p>
            <a:pPr algn="ctr">
              <a:defRPr b="0"/>
            </a:pPr>
            <a:r>
              <a:t>Size( F</a:t>
            </a:r>
            <a:r>
              <a:rPr baseline="-5999"/>
              <a:t>i</a:t>
            </a:r>
            <a:r>
              <a:t> ) &lt;= max( 2</a:t>
            </a:r>
            <a:r>
              <a:rPr baseline="31999"/>
              <a:t>i</a:t>
            </a:r>
            <a:r>
              <a:t> , 2</a:t>
            </a:r>
            <a:r>
              <a:rPr baseline="31999"/>
              <a:t>i</a:t>
            </a:r>
            <a:r>
              <a:t>) = 2</a:t>
            </a:r>
            <a:r>
              <a:rPr baseline="31999"/>
              <a:t>i</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 </a:t>
            </a:r>
          </a:p>
        </p:txBody>
      </p:sp>
      <p:sp>
        <p:nvSpPr>
          <p:cNvPr id="222" name="Invariant 2 : F0 ⊆ F1 ⊆ F2 ⊆ ….. Flog(n). In other words Fi = Flog(n) ∩ Gi and Flog(n) is the minimum spanning forest of Glog(n) , where the weight of an edge is it’s level.…"/>
          <p:cNvSpPr txBox="1"/>
          <p:nvPr>
            <p:ph type="subTitle" idx="1"/>
          </p:nvPr>
        </p:nvSpPr>
        <p:spPr>
          <a:xfrm>
            <a:off x="1201342" y="3401064"/>
            <a:ext cx="21971001" cy="8541677"/>
          </a:xfrm>
          <a:prstGeom prst="rect">
            <a:avLst/>
          </a:prstGeom>
        </p:spPr>
        <p:txBody>
          <a:bodyPr/>
          <a:lstStyle/>
          <a:p>
            <a:pPr defTabSz="726440">
              <a:defRPr b="0" i="1" sz="4840"/>
            </a:pPr>
            <a:r>
              <a:t>Invariant 2 :</a:t>
            </a:r>
            <a:r>
              <a:rPr i="0"/>
              <a:t> F</a:t>
            </a:r>
            <a:r>
              <a:rPr baseline="-5999" i="0"/>
              <a:t>0</a:t>
            </a:r>
            <a:r>
              <a:rPr i="0"/>
              <a:t> ⊆ F</a:t>
            </a:r>
            <a:r>
              <a:rPr baseline="-5999" i="0"/>
              <a:t>1</a:t>
            </a:r>
            <a:r>
              <a:rPr i="0"/>
              <a:t> ⊆ F</a:t>
            </a:r>
            <a:r>
              <a:rPr baseline="-5999" i="0"/>
              <a:t>2</a:t>
            </a:r>
            <a:r>
              <a:rPr i="0"/>
              <a:t> ⊆ ….. F</a:t>
            </a:r>
            <a:r>
              <a:rPr baseline="-5999" i="0"/>
              <a:t>log(n)</a:t>
            </a:r>
            <a:r>
              <a:rPr i="0"/>
              <a:t>. In other words F</a:t>
            </a:r>
            <a:r>
              <a:rPr baseline="-5999" i="0"/>
              <a:t>i</a:t>
            </a:r>
            <a:r>
              <a:rPr i="0"/>
              <a:t> = F</a:t>
            </a:r>
            <a:r>
              <a:rPr baseline="-5999" i="0"/>
              <a:t>log(n)</a:t>
            </a:r>
            <a:r>
              <a:rPr i="0"/>
              <a:t> ∩ G</a:t>
            </a:r>
            <a:r>
              <a:rPr baseline="-5999" i="0"/>
              <a:t>i</a:t>
            </a:r>
            <a:r>
              <a:rPr i="0"/>
              <a:t> and F</a:t>
            </a:r>
            <a:r>
              <a:rPr baseline="-5999" i="0"/>
              <a:t>log(n)</a:t>
            </a:r>
            <a:r>
              <a:rPr i="0"/>
              <a:t> is the minimum spanning forest of G</a:t>
            </a:r>
            <a:r>
              <a:rPr baseline="-5999" i="0"/>
              <a:t>log(n)</a:t>
            </a:r>
            <a:r>
              <a:rPr i="0"/>
              <a:t> , where the weight of an edge is it’s level.</a:t>
            </a:r>
            <a:endParaRPr i="0"/>
          </a:p>
          <a:p>
            <a:pPr defTabSz="726440">
              <a:defRPr b="0" i="1" sz="4840"/>
            </a:pPr>
            <a:endParaRPr i="0"/>
          </a:p>
          <a:p>
            <a:pPr defTabSz="726440">
              <a:defRPr b="0" i="1" sz="4840"/>
            </a:pPr>
            <a:r>
              <a:rPr i="0"/>
              <a:t>Proof: Hierarchical decomposition of edges in levels happens as a side effect of deletion of a tree edge. </a:t>
            </a:r>
            <a:endParaRPr i="0"/>
          </a:p>
          <a:p>
            <a:pPr defTabSz="726440">
              <a:defRPr b="0" i="1" sz="4840"/>
            </a:pPr>
            <a:r>
              <a:rPr i="0"/>
              <a:t>This is because level of edges gets decreased only when some edge gets deleted.</a:t>
            </a:r>
            <a:endParaRPr i="0"/>
          </a:p>
          <a:p>
            <a:pPr defTabSz="726440">
              <a:defRPr b="0" i="1" sz="4840"/>
            </a:pPr>
            <a:r>
              <a:rPr i="0"/>
              <a:t>Formally an edge r of level </a:t>
            </a:r>
            <a:r>
              <a:t>i</a:t>
            </a:r>
            <a:r>
              <a:rPr i="0"/>
              <a:t> gets pushed down to level i-1 when some tree edge e of level l( l &lt;= i )  is deleted and r is a tree/non-tree edge with both its end points in the smaller subtree formed after deletion of e. </a:t>
            </a:r>
            <a:endParaRPr i="0"/>
          </a:p>
          <a:p>
            <a:pPr defTabSz="726440">
              <a:defRPr b="0" i="1" sz="4840"/>
            </a:pPr>
            <a:endParaRPr i="0"/>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 </a:t>
            </a:r>
          </a:p>
        </p:txBody>
      </p:sp>
      <p:sp>
        <p:nvSpPr>
          <p:cNvPr id="225" name="Invariant 2 is not violated by the two operations insertEdge(u,v) and removeEdge(u,v)…"/>
          <p:cNvSpPr txBox="1"/>
          <p:nvPr>
            <p:ph type="subTitle" idx="1"/>
          </p:nvPr>
        </p:nvSpPr>
        <p:spPr>
          <a:xfrm>
            <a:off x="1201342" y="3401064"/>
            <a:ext cx="21971001" cy="8541677"/>
          </a:xfrm>
          <a:prstGeom prst="rect">
            <a:avLst/>
          </a:prstGeom>
        </p:spPr>
        <p:txBody>
          <a:bodyPr/>
          <a:lstStyle/>
          <a:p>
            <a:pPr>
              <a:defRPr b="0"/>
            </a:pPr>
            <a:r>
              <a:t>Invariant 2 is not violated by the two operations insertEdge(u,v) and removeEdge(u,v) </a:t>
            </a:r>
          </a:p>
          <a:p>
            <a:pPr>
              <a:defRPr b="0"/>
            </a:pPr>
            <a:r>
              <a:t>a) </a:t>
            </a:r>
            <a:r>
              <a:rPr i="1"/>
              <a:t>insertEdge(u,v):</a:t>
            </a:r>
            <a:r>
              <a:t> Assume invariant 2 to be true before inserting (u,v). </a:t>
            </a:r>
          </a:p>
          <a:p>
            <a:pPr>
              <a:defRPr b="0"/>
            </a:pPr>
            <a:r>
              <a:t>Case 1 : (u,v) is a non tree edge i.e. (u,v) is not added in F</a:t>
            </a:r>
            <a:r>
              <a:rPr baseline="-5999"/>
              <a:t>log(n)</a:t>
            </a:r>
            <a:r>
              <a:t> . Invariant 2 holds true.</a:t>
            </a:r>
          </a:p>
          <a:p>
            <a:pPr>
              <a:defRPr b="0"/>
            </a:pPr>
          </a:p>
          <a:p>
            <a:pPr>
              <a:defRPr b="0"/>
            </a:pPr>
            <a:r>
              <a:t>Case 2 : (u,v) is a tree edge then (u,v) is added to F</a:t>
            </a:r>
            <a:r>
              <a:rPr baseline="-5999"/>
              <a:t>log(n) </a:t>
            </a:r>
            <a:r>
              <a:t>at level log(n). Since additional edge is added in F</a:t>
            </a:r>
            <a:r>
              <a:rPr baseline="-5999"/>
              <a:t>log(n) </a:t>
            </a:r>
            <a:r>
              <a:t>and other spanning forest remain same =&gt; F</a:t>
            </a:r>
            <a:r>
              <a:rPr baseline="-5999"/>
              <a:t>0</a:t>
            </a:r>
            <a:r>
              <a:t> ⊆ F</a:t>
            </a:r>
            <a:r>
              <a:rPr baseline="-5999"/>
              <a:t>1</a:t>
            </a:r>
            <a:r>
              <a:t> ⊆ F</a:t>
            </a:r>
            <a:r>
              <a:rPr baseline="-5999"/>
              <a:t>2</a:t>
            </a:r>
            <a:r>
              <a:t> ⊆ ….. F</a:t>
            </a:r>
            <a:r>
              <a:rPr baseline="-5999"/>
              <a:t>log(n) </a:t>
            </a:r>
            <a:r>
              <a:t>remains true. </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a:t>
            </a:r>
          </a:p>
        </p:txBody>
      </p:sp>
      <p:sp>
        <p:nvSpPr>
          <p:cNvPr id="228" name="b) removeEdge(u,v): Assume that before deletion of edge (u,v) invariant 2 holds true i.e. F0 ⊆ F1 ⊆ F2 ⊆ ….. Flog(n)…"/>
          <p:cNvSpPr txBox="1"/>
          <p:nvPr>
            <p:ph type="subTitle" idx="1"/>
          </p:nvPr>
        </p:nvSpPr>
        <p:spPr>
          <a:xfrm>
            <a:off x="1201342" y="3401064"/>
            <a:ext cx="21971001" cy="8541677"/>
          </a:xfrm>
          <a:prstGeom prst="rect">
            <a:avLst/>
          </a:prstGeom>
        </p:spPr>
        <p:txBody>
          <a:bodyPr/>
          <a:lstStyle/>
          <a:p>
            <a:pPr defTabSz="528319">
              <a:defRPr b="0" sz="3520"/>
            </a:pPr>
            <a:r>
              <a:t>b) removeEdge(u,v): Assume that before deletion of edge (u,v) invariant 2 holds true i.e. F</a:t>
            </a:r>
            <a:r>
              <a:rPr baseline="-5999"/>
              <a:t>0</a:t>
            </a:r>
            <a:r>
              <a:t> ⊆ F</a:t>
            </a:r>
            <a:r>
              <a:rPr baseline="-5999"/>
              <a:t>1</a:t>
            </a:r>
            <a:r>
              <a:t> ⊆ F</a:t>
            </a:r>
            <a:r>
              <a:rPr baseline="-5999"/>
              <a:t>2</a:t>
            </a:r>
            <a:r>
              <a:t> ⊆ ….. F</a:t>
            </a:r>
            <a:r>
              <a:rPr baseline="-5999"/>
              <a:t>log(n) </a:t>
            </a:r>
          </a:p>
          <a:p>
            <a:pPr defTabSz="528319">
              <a:defRPr b="0" sz="3520"/>
            </a:pPr>
            <a:r>
              <a:t>Let level of (u,v) be </a:t>
            </a:r>
            <a:r>
              <a:rPr i="1"/>
              <a:t>l </a:t>
            </a:r>
            <a:r>
              <a:t>, the algorithm searches for a replacement edge in all levels i from </a:t>
            </a:r>
            <a:r>
              <a:rPr i="1"/>
              <a:t>l </a:t>
            </a:r>
            <a:r>
              <a:t>to log(n) until it finds one. </a:t>
            </a:r>
          </a:p>
          <a:p>
            <a:pPr defTabSz="528319">
              <a:defRPr b="0" sz="3520"/>
            </a:pPr>
            <a:r>
              <a:t>Iteration 1 ( i = </a:t>
            </a:r>
            <a:r>
              <a:rPr i="1"/>
              <a:t>l</a:t>
            </a:r>
            <a:r>
              <a:t> ) : All tree edges of level </a:t>
            </a:r>
            <a:r>
              <a:rPr i="1"/>
              <a:t>l </a:t>
            </a:r>
            <a:r>
              <a:t>are pushed down to level </a:t>
            </a:r>
            <a:r>
              <a:rPr i="1"/>
              <a:t>l </a:t>
            </a:r>
            <a:r>
              <a:t>- 1, adding new edges to F</a:t>
            </a:r>
            <a:r>
              <a:rPr baseline="-5999" i="1"/>
              <a:t>l</a:t>
            </a:r>
            <a:r>
              <a:rPr baseline="-5999"/>
              <a:t>-1</a:t>
            </a:r>
            <a:r>
              <a:t>. Since these edges already exist in F</a:t>
            </a:r>
            <a:r>
              <a:rPr baseline="-5999" i="1"/>
              <a:t>l</a:t>
            </a:r>
            <a:r>
              <a:rPr i="1"/>
              <a:t> </a:t>
            </a:r>
            <a:r>
              <a:t> =&gt;  F</a:t>
            </a:r>
            <a:r>
              <a:rPr baseline="-5999" i="1"/>
              <a:t>l</a:t>
            </a:r>
            <a:r>
              <a:rPr baseline="-5999"/>
              <a:t>-1 </a:t>
            </a:r>
            <a:r>
              <a:t>remains ⊆ F</a:t>
            </a:r>
            <a:r>
              <a:rPr baseline="-5999" i="1"/>
              <a:t>l </a:t>
            </a:r>
            <a:r>
              <a:rPr i="1"/>
              <a:t>. Invariant 2 holds TRUE .</a:t>
            </a:r>
            <a:endParaRPr i="1"/>
          </a:p>
          <a:p>
            <a:pPr defTabSz="528319">
              <a:defRPr b="0" sz="3520"/>
            </a:pPr>
            <a:r>
              <a:rPr i="1"/>
              <a:t>.</a:t>
            </a:r>
            <a:endParaRPr i="1"/>
          </a:p>
          <a:p>
            <a:pPr defTabSz="528319">
              <a:defRPr b="0" sz="3520"/>
            </a:pPr>
            <a:r>
              <a:rPr i="1"/>
              <a:t>.</a:t>
            </a:r>
            <a:endParaRPr i="1"/>
          </a:p>
          <a:p>
            <a:pPr defTabSz="528319">
              <a:defRPr b="0" sz="3520"/>
            </a:pPr>
            <a:r>
              <a:t>Iteration i : All tree edges of level i</a:t>
            </a:r>
            <a:r>
              <a:rPr i="1"/>
              <a:t> </a:t>
            </a:r>
            <a:r>
              <a:t>are pushed down to level i</a:t>
            </a:r>
            <a:r>
              <a:rPr i="1"/>
              <a:t> </a:t>
            </a:r>
            <a:r>
              <a:t>- 1, adding new edges to F</a:t>
            </a:r>
            <a:r>
              <a:rPr baseline="-5999" i="1"/>
              <a:t>i</a:t>
            </a:r>
            <a:r>
              <a:rPr baseline="-5999"/>
              <a:t>-1</a:t>
            </a:r>
            <a:r>
              <a:t>. Since these edges already exist in F</a:t>
            </a:r>
            <a:r>
              <a:rPr baseline="-5999" i="1"/>
              <a:t>i</a:t>
            </a:r>
            <a:r>
              <a:rPr i="1"/>
              <a:t> </a:t>
            </a:r>
            <a:r>
              <a:t> =&gt;  F</a:t>
            </a:r>
            <a:r>
              <a:rPr baseline="-5999" i="1"/>
              <a:t>i</a:t>
            </a:r>
            <a:r>
              <a:rPr baseline="-5999"/>
              <a:t>-1 </a:t>
            </a:r>
            <a:r>
              <a:t>remains ⊆ F</a:t>
            </a:r>
            <a:r>
              <a:rPr baseline="-5999"/>
              <a:t>i</a:t>
            </a:r>
            <a:r>
              <a:rPr baseline="-5999" i="1"/>
              <a:t> </a:t>
            </a:r>
            <a:r>
              <a:rPr i="1"/>
              <a:t>. Invariant 2 holds TRUE .</a:t>
            </a:r>
            <a:endParaRPr i="1"/>
          </a:p>
          <a:p>
            <a:pPr defTabSz="528319">
              <a:defRPr b="0" sz="3520"/>
            </a:pPr>
          </a:p>
          <a:p>
            <a:pPr defTabSz="528319">
              <a:defRPr b="0" sz="3520"/>
            </a:pPr>
            <a:r>
              <a:t>Suppose replacement edge gets found at level i then this edge is added in F</a:t>
            </a:r>
            <a:r>
              <a:rPr baseline="-5999"/>
              <a:t>i </a:t>
            </a:r>
            <a:r>
              <a:t>, F</a:t>
            </a:r>
            <a:r>
              <a:rPr baseline="-5999"/>
              <a:t>i+1 </a:t>
            </a:r>
            <a:r>
              <a:t>….. F</a:t>
            </a:r>
            <a:r>
              <a:rPr baseline="-5999"/>
              <a:t>log(n)</a:t>
            </a:r>
            <a:r>
              <a:t>. </a:t>
            </a:r>
            <a:r>
              <a:rPr i="1"/>
              <a:t> Invariant 2 holds TRUE .</a:t>
            </a:r>
            <a:endParaRPr i="1"/>
          </a:p>
          <a:p>
            <a:pPr defTabSz="528319">
              <a:defRPr b="0" sz="3520"/>
            </a:pPr>
            <a:endParaRPr i="1"/>
          </a:p>
          <a:p>
            <a:pPr defTabSz="528319">
              <a:defRPr b="0" sz="3520"/>
            </a:pPr>
            <a:r>
              <a:t>=&gt; F</a:t>
            </a:r>
            <a:r>
              <a:rPr baseline="-5999" i="1"/>
              <a:t>l</a:t>
            </a:r>
            <a:r>
              <a:t> ⊆ F</a:t>
            </a:r>
            <a:r>
              <a:rPr baseline="-5999" i="1"/>
              <a:t>l</a:t>
            </a:r>
            <a:r>
              <a:rPr baseline="-5999"/>
              <a:t>+1</a:t>
            </a:r>
            <a:r>
              <a:t> ⊆ ….. F</a:t>
            </a:r>
            <a:r>
              <a:rPr baseline="-5999"/>
              <a:t>log(n) </a:t>
            </a:r>
            <a:r>
              <a:t>even after multiple push down of tree edges and insertion of replacement edge. </a:t>
            </a:r>
          </a:p>
          <a:p>
            <a:pPr defTabSz="528319">
              <a:defRPr b="0" sz="3520"/>
            </a:pPr>
            <a:r>
              <a:rPr baseline="-5999"/>
              <a:t> </a:t>
            </a:r>
            <a:r>
              <a:rPr i="1"/>
              <a:t>Invariant 2 holds TRUE after removeEdge(u,v).</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Proof"/>
          <p:cNvSpPr txBox="1"/>
          <p:nvPr>
            <p:ph type="ctrTitle"/>
          </p:nvPr>
        </p:nvSpPr>
        <p:spPr>
          <a:xfrm>
            <a:off x="1181096" y="932433"/>
            <a:ext cx="21971004" cy="1642559"/>
          </a:xfrm>
          <a:prstGeom prst="rect">
            <a:avLst/>
          </a:prstGeom>
        </p:spPr>
        <p:txBody>
          <a:bodyPr/>
          <a:lstStyle>
            <a:lvl1pPr defTabSz="2243271">
              <a:defRPr spc="-213" sz="10672"/>
            </a:lvl1pPr>
          </a:lstStyle>
          <a:p>
            <a:pPr/>
            <a:r>
              <a:t>Proof</a:t>
            </a:r>
          </a:p>
        </p:txBody>
      </p:sp>
      <p:sp>
        <p:nvSpPr>
          <p:cNvPr id="231" name="To Prove: maximum level of an edge = log(n) (floor(log(n) to be specific)…"/>
          <p:cNvSpPr txBox="1"/>
          <p:nvPr>
            <p:ph type="subTitle" idx="1"/>
          </p:nvPr>
        </p:nvSpPr>
        <p:spPr>
          <a:xfrm>
            <a:off x="1201342" y="3401064"/>
            <a:ext cx="21971001" cy="8541677"/>
          </a:xfrm>
          <a:prstGeom prst="rect">
            <a:avLst/>
          </a:prstGeom>
        </p:spPr>
        <p:txBody>
          <a:bodyPr/>
          <a:lstStyle/>
          <a:p>
            <a:pPr>
              <a:defRPr b="0"/>
            </a:pPr>
            <a:r>
              <a:t>To Prove: maximum level of an edge = log(n) (floor(log(n) to be specific) </a:t>
            </a:r>
          </a:p>
          <a:p>
            <a:pPr>
              <a:defRPr b="0"/>
            </a:pPr>
            <a:r>
              <a:t>Proof: From invariant 1 we can say that at any point of time, at some level i, </a:t>
            </a:r>
          </a:p>
          <a:p>
            <a:pPr algn="ctr">
              <a:defRPr b="0"/>
            </a:pPr>
            <a:r>
              <a:t>Maximum size of any tree in F</a:t>
            </a:r>
            <a:r>
              <a:rPr baseline="-5999"/>
              <a:t>i </a:t>
            </a:r>
            <a:r>
              <a:t>&lt;= 2</a:t>
            </a:r>
            <a:r>
              <a:rPr baseline="31999"/>
              <a:t>i</a:t>
            </a:r>
            <a:r>
              <a:t> </a:t>
            </a:r>
          </a:p>
          <a:p>
            <a:pPr>
              <a:defRPr b="0"/>
            </a:pPr>
            <a:r>
              <a:t>=&gt; At level i=0 maximum size of any tree in F</a:t>
            </a:r>
            <a:r>
              <a:rPr baseline="-5999"/>
              <a:t>0 </a:t>
            </a:r>
            <a:r>
              <a:t>&lt;= 1 </a:t>
            </a:r>
          </a:p>
          <a:p>
            <a:pPr>
              <a:defRPr b="0"/>
            </a:pPr>
            <a:r>
              <a:t>=&gt; Forest at level 0 consist of all single nodes </a:t>
            </a:r>
          </a:p>
          <a:p>
            <a:pPr>
              <a:defRPr b="0"/>
            </a:pPr>
            <a:r>
              <a:t>=&gt; No edge at level 0</a:t>
            </a:r>
          </a:p>
          <a:p>
            <a:pPr>
              <a:defRPr b="0"/>
            </a:pPr>
            <a:r>
              <a:t>=&gt; An edge can have maximum level log(n). </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Proof of Correctness"/>
          <p:cNvSpPr txBox="1"/>
          <p:nvPr>
            <p:ph type="ctrTitle"/>
          </p:nvPr>
        </p:nvSpPr>
        <p:spPr>
          <a:xfrm>
            <a:off x="1181096" y="932433"/>
            <a:ext cx="21971004" cy="1642559"/>
          </a:xfrm>
          <a:prstGeom prst="rect">
            <a:avLst/>
          </a:prstGeom>
        </p:spPr>
        <p:txBody>
          <a:bodyPr/>
          <a:lstStyle>
            <a:lvl1pPr defTabSz="2243271">
              <a:defRPr spc="-213" sz="10672"/>
            </a:lvl1pPr>
          </a:lstStyle>
          <a:p>
            <a:pPr/>
            <a:r>
              <a:t>Proof of Correctness</a:t>
            </a:r>
          </a:p>
        </p:txBody>
      </p:sp>
      <p:sp>
        <p:nvSpPr>
          <p:cNvPr id="234" name="To Prove: Upon deletion of some edge (u,v) which was a tree edge that first appeared in level l, if there exists a replacement edge (x,y) , it’s level has to ∈ [ l , log(n) ]. If the replacement edge (x,y) exists, it will be found by the algorithm.…"/>
          <p:cNvSpPr txBox="1"/>
          <p:nvPr>
            <p:ph type="subTitle" idx="1"/>
          </p:nvPr>
        </p:nvSpPr>
        <p:spPr>
          <a:xfrm>
            <a:off x="1201342" y="3401064"/>
            <a:ext cx="21971001" cy="8541677"/>
          </a:xfrm>
          <a:prstGeom prst="rect">
            <a:avLst/>
          </a:prstGeom>
        </p:spPr>
        <p:txBody>
          <a:bodyPr/>
          <a:lstStyle/>
          <a:p>
            <a:pPr defTabSz="701675">
              <a:lnSpc>
                <a:spcPct val="120000"/>
              </a:lnSpc>
              <a:defRPr b="0" sz="4675"/>
            </a:pPr>
            <a:r>
              <a:t>To Prove: Upon deletion of some edge (u,v) which was a tree edge that first appeared in level l, if there exists a replacement edge (x,y) , it’s level has to ∈ [ l , log(n) ]. If the replacement edge (x,y) exists, it will be found by the algorithm. </a:t>
            </a:r>
          </a:p>
          <a:p>
            <a:pPr defTabSz="701675">
              <a:lnSpc>
                <a:spcPct val="120000"/>
              </a:lnSpc>
              <a:defRPr b="0" sz="4675"/>
            </a:pPr>
            <a:r>
              <a:t>Proof: Being a replacement edge means that there is a tree path P in F</a:t>
            </a:r>
            <a:r>
              <a:rPr baseline="-5999"/>
              <a:t>log(n)</a:t>
            </a:r>
            <a:r>
              <a:t> between x and y that includes (u,v) and (x,y) is a non tree edge. There can be several cases :</a:t>
            </a:r>
          </a:p>
          <a:p>
            <a:pPr defTabSz="701675">
              <a:lnSpc>
                <a:spcPct val="120000"/>
              </a:lnSpc>
              <a:defRPr b="0" sz="4675"/>
            </a:pPr>
            <a:r>
              <a:t>Case 1: Inserting (x, y) when the x − y path P including (u, v) is already there. In this case, the level of (x, y) is set to log(n) and the level of (u,v) is at most log(n)</a:t>
            </a:r>
          </a:p>
          <a:p>
            <a:pPr defTabSz="701675">
              <a:lnSpc>
                <a:spcPct val="120000"/>
              </a:lnSpc>
              <a:defRPr b="0" sz="4675"/>
            </a:pPr>
            <a:r>
              <a:t>=&gt; </a:t>
            </a:r>
            <a:r>
              <a:rPr i="1"/>
              <a:t>l</a:t>
            </a:r>
            <a:r>
              <a:t> (x,y) &gt;= </a:t>
            </a:r>
            <a:r>
              <a:rPr i="1"/>
              <a:t>l </a:t>
            </a:r>
            <a:r>
              <a:t>(u,v)</a:t>
            </a:r>
          </a:p>
          <a:p>
            <a:pPr defTabSz="701675">
              <a:lnSpc>
                <a:spcPct val="120000"/>
              </a:lnSpc>
              <a:defRPr b="0" sz="4675"/>
            </a:pPr>
            <a:r>
              <a:t>Replacement edge (x,y) will be found at level log(n) in the first iteration of removeEdge(u,v). </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Proof of Correctness"/>
          <p:cNvSpPr txBox="1"/>
          <p:nvPr>
            <p:ph type="ctrTitle"/>
          </p:nvPr>
        </p:nvSpPr>
        <p:spPr>
          <a:xfrm>
            <a:off x="1181096" y="932433"/>
            <a:ext cx="21971004" cy="1642559"/>
          </a:xfrm>
          <a:prstGeom prst="rect">
            <a:avLst/>
          </a:prstGeom>
        </p:spPr>
        <p:txBody>
          <a:bodyPr/>
          <a:lstStyle>
            <a:lvl1pPr defTabSz="2243271">
              <a:defRPr spc="-213" sz="10672"/>
            </a:lvl1pPr>
          </a:lstStyle>
          <a:p>
            <a:pPr/>
            <a:r>
              <a:t>Proof of Correctness</a:t>
            </a:r>
          </a:p>
        </p:txBody>
      </p:sp>
      <p:sp>
        <p:nvSpPr>
          <p:cNvPr id="237" name="Case 2: The deletion of some edge e’ causes the insertion of (u, v) to complete P , and (u, v) was a replacement edge for e’. In this case, before the update there was a tree-path including e’  between x and y so that (x,y) is also a replacement edge for"/>
          <p:cNvSpPr txBox="1"/>
          <p:nvPr>
            <p:ph type="subTitle" idx="1"/>
          </p:nvPr>
        </p:nvSpPr>
        <p:spPr>
          <a:xfrm>
            <a:off x="1201342" y="3401064"/>
            <a:ext cx="21971001" cy="8541677"/>
          </a:xfrm>
          <a:prstGeom prst="rect">
            <a:avLst/>
          </a:prstGeom>
        </p:spPr>
        <p:txBody>
          <a:bodyPr/>
          <a:lstStyle/>
          <a:p>
            <a:pPr>
              <a:lnSpc>
                <a:spcPct val="120000"/>
              </a:lnSpc>
              <a:defRPr b="0" sz="4400"/>
            </a:pPr>
            <a:r>
              <a:t>Case 2: The deletion of some edge e’</a:t>
            </a:r>
            <a:r>
              <a:rPr baseline="12121"/>
              <a:t> </a:t>
            </a:r>
            <a:r>
              <a:t>causes the insertion of (u, v) to complete P , and (u, v) was a replacement edge for e</a:t>
            </a:r>
            <a:r>
              <a:rPr baseline="12121"/>
              <a:t>’</a:t>
            </a:r>
            <a:r>
              <a:t>. In this case, before the update there was a tree-path including e</a:t>
            </a:r>
            <a:r>
              <a:rPr baseline="12121"/>
              <a:t>’  </a:t>
            </a:r>
            <a:r>
              <a:t>between x and y so that (x,y) is also a replacement edge for e</a:t>
            </a:r>
            <a:r>
              <a:rPr baseline="12121"/>
              <a:t>’</a:t>
            </a:r>
            <a:r>
              <a:t>. We can assume via an induction on the number of updates done by the algorithm (base case: no updates), that l(x, y) &gt;= l(e</a:t>
            </a:r>
            <a:r>
              <a:rPr baseline="12121"/>
              <a:t>’</a:t>
            </a:r>
            <a:r>
              <a:t>). When removeEdge(e’) was searching for a replacement, it chose (u, v) instead of (x, y) (and both are viable since their levels were &gt;= l(e</a:t>
            </a:r>
            <a:r>
              <a:rPr baseline="12121"/>
              <a:t>’</a:t>
            </a:r>
            <a:r>
              <a:t>)) because to maintain invariant 2 the algorithm prefers lower level edges and thus l(x, y) &gt;= l(u, v).</a:t>
            </a:r>
          </a:p>
          <a:p>
            <a:pPr>
              <a:lnSpc>
                <a:spcPct val="120000"/>
              </a:lnSpc>
              <a:defRPr b="0" sz="4400"/>
            </a:pPr>
          </a:p>
          <a:p>
            <a:pPr>
              <a:lnSpc>
                <a:spcPct val="120000"/>
              </a:lnSpc>
              <a:defRPr b="0" sz="4400"/>
            </a:pP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Proof of Correctness"/>
          <p:cNvSpPr txBox="1"/>
          <p:nvPr>
            <p:ph type="ctrTitle"/>
          </p:nvPr>
        </p:nvSpPr>
        <p:spPr>
          <a:xfrm>
            <a:off x="1181096" y="932433"/>
            <a:ext cx="21971004" cy="1642559"/>
          </a:xfrm>
          <a:prstGeom prst="rect">
            <a:avLst/>
          </a:prstGeom>
        </p:spPr>
        <p:txBody>
          <a:bodyPr/>
          <a:lstStyle>
            <a:lvl1pPr defTabSz="2243271">
              <a:defRPr spc="-213" sz="10672"/>
            </a:lvl1pPr>
          </a:lstStyle>
          <a:p>
            <a:pPr/>
            <a:r>
              <a:t>Proof of Correctness</a:t>
            </a:r>
          </a:p>
        </p:txBody>
      </p:sp>
      <p:sp>
        <p:nvSpPr>
          <p:cNvPr id="240" name="Now suppose that (x, y) is a replacement for (u, v) where i = l(x, y) &gt;= l(u, v) and at some point l(x, y) decreased to i + 1 due to the deletion of some edge e. Now, in Fi, e split some tree into Tv and Tw, where Tv is the smaller one. Both x and y are "/>
          <p:cNvSpPr txBox="1"/>
          <p:nvPr>
            <p:ph type="subTitle" idx="1"/>
          </p:nvPr>
        </p:nvSpPr>
        <p:spPr>
          <a:xfrm>
            <a:off x="1201342" y="3401064"/>
            <a:ext cx="21971001" cy="8541677"/>
          </a:xfrm>
          <a:prstGeom prst="rect">
            <a:avLst/>
          </a:prstGeom>
        </p:spPr>
        <p:txBody>
          <a:bodyPr/>
          <a:lstStyle/>
          <a:p>
            <a:pPr indent="139700" defTabSz="457200">
              <a:spcBef>
                <a:spcPts val="1200"/>
              </a:spcBef>
              <a:buFont typeface="Georgia"/>
              <a:defRPr b="0" sz="4400"/>
            </a:pPr>
            <a:r>
              <a:t>	Now suppose that (x, y) is a replacement for (u, v) where i = l(x, y) &gt;= l(u, v) and at some point l(x, y) decreased to i + 1 due to the deletion of some edge e. Now, in F</a:t>
            </a:r>
            <a:r>
              <a:rPr baseline="-9030"/>
              <a:t>i</a:t>
            </a:r>
            <a:r>
              <a:t>, e split some tree into T</a:t>
            </a:r>
            <a:r>
              <a:rPr baseline="-9030"/>
              <a:t>v</a:t>
            </a:r>
            <a:r>
              <a:rPr baseline="-3030"/>
              <a:t> </a:t>
            </a:r>
            <a:r>
              <a:t>and T</a:t>
            </a:r>
            <a:r>
              <a:rPr baseline="-9030"/>
              <a:t>w</a:t>
            </a:r>
            <a:r>
              <a:t>, where T</a:t>
            </a:r>
            <a:r>
              <a:rPr baseline="-9030"/>
              <a:t>v</a:t>
            </a:r>
            <a:r>
              <a:rPr baseline="-3030"/>
              <a:t> </a:t>
            </a:r>
            <a:r>
              <a:t>is the smaller one. Both x and y are in T</a:t>
            </a:r>
            <a:r>
              <a:rPr baseline="-9030"/>
              <a:t>v</a:t>
            </a:r>
            <a:r>
              <a:rPr baseline="-3030"/>
              <a:t> </a:t>
            </a:r>
            <a:r>
              <a:t>since only replacement edges with both endpoints in the smaller tree have their levels decreased by delete. This means that there is a tree path within T</a:t>
            </a:r>
            <a:r>
              <a:rPr baseline="-9030"/>
              <a:t>v</a:t>
            </a:r>
            <a:r>
              <a:rPr baseline="-3030"/>
              <a:t> </a:t>
            </a:r>
            <a:r>
              <a:t>between x and y and since (u,v) is a tree edge on such a path, (u,v) must also be in T</a:t>
            </a:r>
            <a:r>
              <a:rPr baseline="-9030"/>
              <a:t>v</a:t>
            </a:r>
            <a:r>
              <a:t>. Thus, either l(u,v) &gt;= i - 1 and so after the decrease of l(x, y) we still have l(u, v) &lt;= l(x, y), or l(u, v) = i and hence delete also decreased l(u, v) to i - 1 and again l(u, v) &lt;= l(x, y). Hence we proved if there exists a replacement edge (x,y) , it’s level has to ∈ [ l , log(n) ].</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Proof of Correctness"/>
          <p:cNvSpPr txBox="1"/>
          <p:nvPr>
            <p:ph type="ctrTitle"/>
          </p:nvPr>
        </p:nvSpPr>
        <p:spPr>
          <a:xfrm>
            <a:off x="1181096" y="932433"/>
            <a:ext cx="21971004" cy="1642559"/>
          </a:xfrm>
          <a:prstGeom prst="rect">
            <a:avLst/>
          </a:prstGeom>
        </p:spPr>
        <p:txBody>
          <a:bodyPr/>
          <a:lstStyle>
            <a:lvl1pPr defTabSz="2243271">
              <a:defRPr spc="-213" sz="10672"/>
            </a:lvl1pPr>
          </a:lstStyle>
          <a:p>
            <a:pPr/>
            <a:r>
              <a:t>Proof of Correctness</a:t>
            </a:r>
          </a:p>
        </p:txBody>
      </p:sp>
      <p:sp>
        <p:nvSpPr>
          <p:cNvPr id="243" name="To find replacement edge (x,y) the algorithm searches each level from l to log(n) i.e. in order of increasing edge levels. This ensures that a replacement edge if found at a lower level will be preferred, hence preserving invariant 2.…"/>
          <p:cNvSpPr txBox="1"/>
          <p:nvPr>
            <p:ph type="subTitle" idx="1"/>
          </p:nvPr>
        </p:nvSpPr>
        <p:spPr>
          <a:xfrm>
            <a:off x="1201342" y="3401064"/>
            <a:ext cx="21971001" cy="8541677"/>
          </a:xfrm>
          <a:prstGeom prst="rect">
            <a:avLst/>
          </a:prstGeom>
        </p:spPr>
        <p:txBody>
          <a:bodyPr/>
          <a:lstStyle/>
          <a:p>
            <a:pPr>
              <a:lnSpc>
                <a:spcPct val="120000"/>
              </a:lnSpc>
              <a:defRPr b="0" sz="4400"/>
            </a:pPr>
            <a:r>
              <a:t>To find replacement edge (x,y) the algorithm searches each level from l to log(n) i.e. in order of increasing edge levels. This ensures that a replacement edge if found at a lower level will be preferred, hence preserving invariant 2. </a:t>
            </a:r>
          </a:p>
          <a:p>
            <a:pPr>
              <a:lnSpc>
                <a:spcPct val="120000"/>
              </a:lnSpc>
              <a:defRPr b="0" sz="4400"/>
            </a:pPr>
            <a:r>
              <a:t>Since the algorithm searches all the non tree edges of level i ( l &lt;= i &lt;= log(n) ) which have only one end point  in the smaller subtree of the two subtrees formed after deletion of (u,v) in F</a:t>
            </a:r>
            <a:r>
              <a:rPr baseline="-5999"/>
              <a:t>i </a:t>
            </a:r>
            <a:r>
              <a:t>, the replacement if exists, will be found. If the replacement edge does not exist algorithm updates all the spanning forest upto level log(n).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tatic Setting"/>
          <p:cNvSpPr txBox="1"/>
          <p:nvPr>
            <p:ph type="ctrTitle"/>
          </p:nvPr>
        </p:nvSpPr>
        <p:spPr>
          <a:xfrm>
            <a:off x="1206498" y="361099"/>
            <a:ext cx="21971004" cy="2241218"/>
          </a:xfrm>
          <a:prstGeom prst="rect">
            <a:avLst/>
          </a:prstGeom>
        </p:spPr>
        <p:txBody>
          <a:bodyPr/>
          <a:lstStyle/>
          <a:p>
            <a:pPr/>
            <a:r>
              <a:t>Static Setting</a:t>
            </a:r>
          </a:p>
        </p:txBody>
      </p:sp>
      <p:sp>
        <p:nvSpPr>
          <p:cNvPr id="157" name="When for a computational problem you have an input which after running through your algorithm gives some output.  We have a keen interest in it’s performance measure which include:…"/>
          <p:cNvSpPr txBox="1"/>
          <p:nvPr>
            <p:ph type="subTitle" sz="half" idx="1"/>
          </p:nvPr>
        </p:nvSpPr>
        <p:spPr>
          <a:xfrm>
            <a:off x="1206500" y="3123645"/>
            <a:ext cx="21971000" cy="3967918"/>
          </a:xfrm>
          <a:prstGeom prst="rect">
            <a:avLst/>
          </a:prstGeom>
        </p:spPr>
        <p:txBody>
          <a:bodyPr/>
          <a:lstStyle/>
          <a:p>
            <a:pPr defTabSz="457200">
              <a:defRPr b="0" sz="4500">
                <a:solidFill>
                  <a:srgbClr val="292929"/>
                </a:solidFill>
              </a:defRPr>
            </a:pPr>
            <a:r>
              <a:t>When for a computational problem you have an input which after running through your algorithm gives some output. </a:t>
            </a:r>
            <a:br/>
            <a:r>
              <a:t>We have a keen interest in it’s performance measure which include:</a:t>
            </a:r>
          </a:p>
          <a:p>
            <a:pPr lvl="1" marL="1104900" indent="-495300" defTabSz="457200">
              <a:buSzPct val="123000"/>
              <a:buChar char="•"/>
              <a:defRPr b="0" sz="4500">
                <a:solidFill>
                  <a:srgbClr val="292929"/>
                </a:solidFill>
              </a:defRPr>
            </a:pPr>
            <a:r>
              <a:t>Running Time </a:t>
            </a:r>
          </a:p>
          <a:p>
            <a:pPr lvl="1" marL="1104900" indent="-495300" defTabSz="457200">
              <a:buSzPct val="123000"/>
              <a:buChar char="•"/>
              <a:defRPr b="0" sz="4500">
                <a:solidFill>
                  <a:srgbClr val="292929"/>
                </a:solidFill>
              </a:defRPr>
            </a:pPr>
            <a:r>
              <a:t>Quality of the result (correctness and approximation of the result) </a:t>
            </a:r>
          </a:p>
        </p:txBody>
      </p:sp>
      <p:pic>
        <p:nvPicPr>
          <p:cNvPr id="158" name="Image Gallery" descr="Image Gallery"/>
          <p:cNvPicPr>
            <a:picLocks noChangeAspect="1"/>
          </p:cNvPicPr>
          <p:nvPr/>
        </p:nvPicPr>
        <p:blipFill>
          <a:blip r:embed="rId2">
            <a:extLst/>
          </a:blip>
          <a:srcRect l="1281" t="0" r="1281" b="0"/>
          <a:stretch>
            <a:fillRect/>
          </a:stretch>
        </p:blipFill>
        <p:spPr>
          <a:xfrm>
            <a:off x="1206500" y="7245756"/>
            <a:ext cx="21971000" cy="4800731"/>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Running Time Analysis"/>
          <p:cNvSpPr txBox="1"/>
          <p:nvPr>
            <p:ph type="ctrTitle"/>
          </p:nvPr>
        </p:nvSpPr>
        <p:spPr>
          <a:xfrm>
            <a:off x="1206496" y="956222"/>
            <a:ext cx="21971004" cy="1618770"/>
          </a:xfrm>
          <a:prstGeom prst="rect">
            <a:avLst/>
          </a:prstGeom>
        </p:spPr>
        <p:txBody>
          <a:bodyPr/>
          <a:lstStyle>
            <a:lvl1pPr defTabSz="2194505">
              <a:defRPr spc="-208" sz="10439"/>
            </a:lvl1pPr>
          </a:lstStyle>
          <a:p>
            <a:pPr/>
            <a:r>
              <a:t>Running Time Analysis</a:t>
            </a:r>
          </a:p>
        </p:txBody>
      </p:sp>
      <p:sp>
        <p:nvSpPr>
          <p:cNvPr id="246" name="Connected(u,v) returns true if nodes u and v are connected in G and false otherwise.…"/>
          <p:cNvSpPr txBox="1"/>
          <p:nvPr>
            <p:ph type="subTitle" idx="1"/>
          </p:nvPr>
        </p:nvSpPr>
        <p:spPr>
          <a:xfrm>
            <a:off x="1206499" y="3109390"/>
            <a:ext cx="21971001" cy="7037763"/>
          </a:xfrm>
          <a:prstGeom prst="rect">
            <a:avLst/>
          </a:prstGeom>
        </p:spPr>
        <p:txBody>
          <a:bodyPr/>
          <a:lstStyle/>
          <a:p>
            <a:pPr>
              <a:defRPr b="0"/>
            </a:pPr>
            <a:r>
              <a:t>Connected(u,v) returns true if nodes u and v are connected in G and false otherwise.</a:t>
            </a:r>
          </a:p>
          <a:p>
            <a:pPr>
              <a:defRPr b="0"/>
            </a:pPr>
          </a:p>
          <a:p>
            <a:pPr>
              <a:defRPr b="0"/>
            </a:pPr>
            <a:r>
              <a:t>It calls the findroot() function on ET Tree representation of F</a:t>
            </a:r>
            <a:r>
              <a:rPr baseline="-5999" sz="5400"/>
              <a:t>log(n)</a:t>
            </a:r>
            <a:r>
              <a:rPr sz="5400"/>
              <a:t> and thus takes </a:t>
            </a:r>
            <a:r>
              <a:rPr i="1" sz="5400"/>
              <a:t>O</a:t>
            </a:r>
            <a:r>
              <a:rPr sz="5400"/>
              <a:t>(log(n)) time. </a:t>
            </a:r>
            <a:endParaRPr sz="5400"/>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49" name="Insert((u,v)) : inserts the edge connecting u and v into G.…"/>
          <p:cNvSpPr txBox="1"/>
          <p:nvPr>
            <p:ph type="subTitle" idx="1"/>
          </p:nvPr>
        </p:nvSpPr>
        <p:spPr>
          <a:xfrm>
            <a:off x="1206500" y="3109390"/>
            <a:ext cx="21971000" cy="7037763"/>
          </a:xfrm>
          <a:prstGeom prst="rect">
            <a:avLst/>
          </a:prstGeom>
        </p:spPr>
        <p:txBody>
          <a:bodyPr/>
          <a:lstStyle/>
          <a:p>
            <a:pPr>
              <a:defRPr b="0"/>
            </a:pPr>
            <a:r>
              <a:t>Insert((u,v)) : inserts the edge connecting u and v into G.</a:t>
            </a:r>
          </a:p>
          <a:p>
            <a:pPr>
              <a:defRPr b="0"/>
            </a:pPr>
            <a:r>
              <a:t>If u and v are already connected the edge is added to the edge map of G </a:t>
            </a:r>
          </a:p>
          <a:p>
            <a:pPr>
              <a:defRPr b="0"/>
            </a:pPr>
            <a:r>
              <a:t>Else the edge is added to the spanning forest at level logn as well </a:t>
            </a:r>
          </a:p>
          <a:p>
            <a:pPr>
              <a:defRPr b="0"/>
            </a:pPr>
          </a:p>
          <a:p>
            <a:pPr>
              <a:defRPr b="0"/>
            </a:pPr>
            <a:r>
              <a:t>It takes </a:t>
            </a:r>
            <a:r>
              <a:rPr i="1"/>
              <a:t>O</a:t>
            </a:r>
            <a:r>
              <a:t>(log(n)) time to add the edge in ET Tree.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52" name="Delete((u,v)): deletes edge connecting u and v and looks for a suitable replacement edge if needed.…"/>
          <p:cNvSpPr txBox="1"/>
          <p:nvPr>
            <p:ph type="subTitle" idx="1"/>
          </p:nvPr>
        </p:nvSpPr>
        <p:spPr>
          <a:xfrm>
            <a:off x="1206500" y="3109390"/>
            <a:ext cx="21971000" cy="7037763"/>
          </a:xfrm>
          <a:prstGeom prst="rect">
            <a:avLst/>
          </a:prstGeom>
        </p:spPr>
        <p:txBody>
          <a:bodyPr/>
          <a:lstStyle/>
          <a:p>
            <a:pPr>
              <a:defRPr b="0"/>
            </a:pPr>
            <a:r>
              <a:t>Delete((u,v)): deletes edge connecting u and v and looks for a suitable replacement edge if needed.</a:t>
            </a:r>
          </a:p>
          <a:p>
            <a:pPr>
              <a:defRPr b="0"/>
            </a:pPr>
            <a:r>
              <a:t>If (u,v) is a non-tree edge it takes </a:t>
            </a:r>
            <a:r>
              <a:rPr i="1"/>
              <a:t>O</a:t>
            </a:r>
            <a:r>
              <a:t>(logn) time.</a:t>
            </a:r>
          </a:p>
          <a:p>
            <a:pPr>
              <a:defRPr b="0"/>
            </a:pPr>
            <a:r>
              <a:t>Else deletion from all the spanning forests where it is present </a:t>
            </a:r>
          </a:p>
          <a:p>
            <a:pPr>
              <a:defRPr b="0"/>
            </a:pPr>
            <a:r>
              <a:t>( F</a:t>
            </a:r>
            <a:r>
              <a:rPr baseline="-5999"/>
              <a:t>i</a:t>
            </a:r>
            <a:r>
              <a:t> | level(u,v) &lt;= i &lt;= log(n) ) takes </a:t>
            </a:r>
            <a:r>
              <a:rPr i="1"/>
              <a:t>O</a:t>
            </a:r>
            <a:r>
              <a:t>(log</a:t>
            </a:r>
            <a:r>
              <a:rPr baseline="31999"/>
              <a:t>2</a:t>
            </a:r>
            <a:r>
              <a:t>(n)) time. And time required to push k total edges down a level is </a:t>
            </a:r>
            <a:r>
              <a:rPr i="1"/>
              <a:t>O</a:t>
            </a:r>
            <a:r>
              <a:t>(k*log(n)).</a:t>
            </a:r>
          </a:p>
          <a:p>
            <a:pPr>
              <a:defRPr b="0"/>
            </a:pPr>
            <a:r>
              <a:t>Thus total time for deletion is </a:t>
            </a:r>
            <a:r>
              <a:rPr i="1"/>
              <a:t>O</a:t>
            </a:r>
            <a:r>
              <a:t>(log</a:t>
            </a:r>
            <a:r>
              <a:rPr baseline="31999"/>
              <a:t>2</a:t>
            </a:r>
            <a:r>
              <a:t>(n) + k*log(n)). </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55" name="Since absolute running time depends on k edges (which is a result of multiple insert and delete operations), we give an amortised running time of the whole program.  The proof utilises the Accounting Method of amortised analysis.…"/>
          <p:cNvSpPr txBox="1"/>
          <p:nvPr>
            <p:ph type="subTitle" idx="1"/>
          </p:nvPr>
        </p:nvSpPr>
        <p:spPr>
          <a:xfrm>
            <a:off x="1206500" y="3109390"/>
            <a:ext cx="21971000" cy="7037763"/>
          </a:xfrm>
          <a:prstGeom prst="rect">
            <a:avLst/>
          </a:prstGeom>
        </p:spPr>
        <p:txBody>
          <a:bodyPr/>
          <a:lstStyle/>
          <a:p>
            <a:pPr>
              <a:defRPr b="0"/>
            </a:pPr>
            <a:r>
              <a:t>Since absolute running time depends on k edges (which is a result of multiple insert and delete operations), we give an amortised running time of the whole program. </a:t>
            </a:r>
            <a:br/>
            <a:r>
              <a:t>The proof utilises the </a:t>
            </a:r>
            <a:r>
              <a:rPr b="1"/>
              <a:t>Accounting Method</a:t>
            </a:r>
            <a:r>
              <a:t> of amortised analysis.  </a:t>
            </a:r>
          </a:p>
          <a:p>
            <a:pPr>
              <a:defRPr b="0"/>
            </a:pPr>
            <a:r>
              <a:t>Let us measure time in terms of tokens. We charge the insert operation extra tokens per edge which would later pay for the expensive delete operation. </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58" name="Lemma 1 : log2n tokens per edge are sufficient to pay for that edge being pushed down a level.…"/>
          <p:cNvSpPr txBox="1"/>
          <p:nvPr>
            <p:ph type="subTitle" idx="1"/>
          </p:nvPr>
        </p:nvSpPr>
        <p:spPr>
          <a:xfrm>
            <a:off x="1206500" y="3109390"/>
            <a:ext cx="21971000" cy="7037763"/>
          </a:xfrm>
          <a:prstGeom prst="rect">
            <a:avLst/>
          </a:prstGeom>
        </p:spPr>
        <p:txBody>
          <a:bodyPr/>
          <a:lstStyle/>
          <a:p>
            <a:pPr defTabSz="718184">
              <a:defRPr b="0" sz="4785"/>
            </a:pPr>
            <a:r>
              <a:rPr b="1"/>
              <a:t>Lemma 1</a:t>
            </a:r>
            <a:r>
              <a:t> : log</a:t>
            </a:r>
            <a:r>
              <a:rPr baseline="31999"/>
              <a:t>2</a:t>
            </a:r>
            <a:r>
              <a:t>n tokens per edge are sufficient to pay for that edge being pushed down a level.</a:t>
            </a:r>
          </a:p>
          <a:p>
            <a:pPr defTabSz="718184">
              <a:defRPr sz="4785"/>
            </a:pPr>
            <a:r>
              <a:t>Proof: </a:t>
            </a:r>
          </a:p>
          <a:p>
            <a:pPr defTabSz="718184">
              <a:defRPr sz="4785"/>
            </a:pPr>
            <a:r>
              <a:rPr b="0" i="1"/>
              <a:t>Observation</a:t>
            </a:r>
            <a:r>
              <a:t> : </a:t>
            </a:r>
            <a:r>
              <a:rPr b="0"/>
              <a:t>Since only logn levels are there it implies that, at max each edge can undergo logn level decreases as part of delete operations on some edge.</a:t>
            </a:r>
            <a:endParaRPr b="0"/>
          </a:p>
          <a:p>
            <a:pPr defTabSz="718184">
              <a:defRPr sz="4785"/>
            </a:pPr>
            <a:r>
              <a:rPr b="0"/>
              <a:t>Thus,</a:t>
            </a:r>
            <a:endParaRPr b="0"/>
          </a:p>
          <a:p>
            <a:pPr defTabSz="718184">
              <a:defRPr sz="4785"/>
            </a:pPr>
            <a:r>
              <a:rPr b="0"/>
              <a:t>Cost of pushing down an edge a level below = c*log(n)</a:t>
            </a:r>
            <a:endParaRPr b="0"/>
          </a:p>
          <a:p>
            <a:pPr defTabSz="718184">
              <a:defRPr sz="4785"/>
            </a:pPr>
            <a:r>
              <a:rPr b="0"/>
              <a:t>Cost of pushing down an edge &lt;= c*log(n) * log(n) levels = c*log</a:t>
            </a:r>
            <a:r>
              <a:rPr b="0" baseline="31999"/>
              <a:t>2</a:t>
            </a:r>
            <a:r>
              <a:rPr b="0"/>
              <a:t>(n) </a:t>
            </a:r>
            <a:endParaRPr b="0"/>
          </a:p>
          <a:p>
            <a:pPr defTabSz="718184">
              <a:defRPr sz="4785"/>
            </a:pPr>
            <a:r>
              <a:rPr b="0"/>
              <a:t>This cost corresponds to log</a:t>
            </a:r>
            <a:r>
              <a:rPr b="0" baseline="31999"/>
              <a:t>2</a:t>
            </a:r>
            <a:r>
              <a:rPr b="0"/>
              <a:t>(n) tokens which will pay for level decreases in delete operations. </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61" name="Pushing down of edges is the operation being paid by tokens and hence we proceed with an invariant on this operation.…"/>
          <p:cNvSpPr txBox="1"/>
          <p:nvPr>
            <p:ph type="subTitle" idx="1"/>
          </p:nvPr>
        </p:nvSpPr>
        <p:spPr>
          <a:xfrm>
            <a:off x="1206500" y="3109390"/>
            <a:ext cx="21971000" cy="7037763"/>
          </a:xfrm>
          <a:prstGeom prst="rect">
            <a:avLst/>
          </a:prstGeom>
        </p:spPr>
        <p:txBody>
          <a:bodyPr/>
          <a:lstStyle/>
          <a:p>
            <a:pPr defTabSz="792479">
              <a:defRPr b="0" sz="5280"/>
            </a:pPr>
            <a:r>
              <a:t>Pushing down of edges is the operation being paid by tokens and hence we proceed with an invariant on this operation. </a:t>
            </a:r>
          </a:p>
          <a:p>
            <a:pPr defTabSz="792479">
              <a:defRPr b="0" sz="5280"/>
            </a:pPr>
            <a:r>
              <a:t>Actual cost of pushing down edges(c) = k*log(n) ; where k is the number of edges being pushed down in total </a:t>
            </a:r>
          </a:p>
          <a:p>
            <a:pPr defTabSz="792479">
              <a:defRPr b="0" sz="5280"/>
            </a:pPr>
            <a:r>
              <a:t>Amortised Cost (ĉ) = m*log</a:t>
            </a:r>
            <a:r>
              <a:rPr baseline="31999"/>
              <a:t>2</a:t>
            </a:r>
            <a:r>
              <a:t>(n) ; where m is number of inserted edges</a:t>
            </a:r>
          </a:p>
          <a:p>
            <a:pPr defTabSz="792479">
              <a:defRPr b="0" sz="5280"/>
            </a:pPr>
            <a:r>
              <a:t>Invariant : Since we are looking at per operation run time we will maintain the following cost invariante : </a:t>
            </a:r>
          </a:p>
          <a:p>
            <a:pPr algn="ctr" defTabSz="792479">
              <a:defRPr b="0" sz="5280"/>
            </a:pPr>
            <a:r>
              <a:t>ĉ - c &gt;=0</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64" name="The cost invariant will be maintained because of the following :…"/>
          <p:cNvSpPr txBox="1"/>
          <p:nvPr>
            <p:ph type="subTitle" idx="1"/>
          </p:nvPr>
        </p:nvSpPr>
        <p:spPr>
          <a:xfrm>
            <a:off x="1206500" y="3109390"/>
            <a:ext cx="21971000" cy="7037763"/>
          </a:xfrm>
          <a:prstGeom prst="rect">
            <a:avLst/>
          </a:prstGeom>
        </p:spPr>
        <p:txBody>
          <a:bodyPr/>
          <a:lstStyle/>
          <a:p>
            <a:pPr defTabSz="643889">
              <a:defRPr b="0" sz="4290"/>
            </a:pPr>
            <a:r>
              <a:t>The cost invariant will be maintained because of the following :</a:t>
            </a:r>
          </a:p>
          <a:p>
            <a:pPr defTabSz="643889">
              <a:defRPr b="0" sz="4290"/>
            </a:pPr>
            <a:r>
              <a:t>Actual cost = k*log(n) </a:t>
            </a:r>
          </a:p>
          <a:p>
            <a:pPr defTabSz="643889">
              <a:defRPr b="0" sz="4290"/>
            </a:pPr>
            <a:r>
              <a:t>Since each edge can be decreased in level logn times (as there are logn levels) , we conclude</a:t>
            </a:r>
          </a:p>
          <a:p>
            <a:pPr algn="ctr" defTabSz="643889">
              <a:defRPr b="0" sz="4290"/>
            </a:pPr>
            <a:r>
              <a:t>k &lt;= m*log(n) </a:t>
            </a:r>
          </a:p>
          <a:p>
            <a:pPr defTabSz="643889">
              <a:defRPr b="0" sz="4290"/>
            </a:pPr>
            <a:r>
              <a:t>This implies </a:t>
            </a:r>
          </a:p>
          <a:p>
            <a:pPr algn="ctr" defTabSz="643889">
              <a:defRPr b="0" sz="4290"/>
            </a:pPr>
            <a:r>
              <a:t>k*log(n) &lt;= m*log</a:t>
            </a:r>
            <a:r>
              <a:rPr baseline="31999"/>
              <a:t>2</a:t>
            </a:r>
            <a:r>
              <a:t>(n)</a:t>
            </a:r>
          </a:p>
          <a:p>
            <a:pPr algn="ctr" defTabSz="643889">
              <a:defRPr b="0" sz="4290"/>
            </a:pPr>
            <a:r>
              <a:t>m*log</a:t>
            </a:r>
            <a:r>
              <a:rPr baseline="31999"/>
              <a:t>2</a:t>
            </a:r>
            <a:r>
              <a:t>(n) - k*log(n) &gt;= 0</a:t>
            </a:r>
          </a:p>
          <a:p>
            <a:pPr algn="ctr" defTabSz="643889">
              <a:defRPr b="0" sz="4290"/>
            </a:pPr>
            <a:r>
              <a:t>ĉ - c &gt;=0</a:t>
            </a:r>
          </a:p>
          <a:p>
            <a:pPr defTabSz="643889">
              <a:defRPr b="0" sz="4290"/>
            </a:pPr>
            <a:r>
              <a:t>This implies that even if all edges get reduced in level all the way, the invariant always holds.</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Running Time Analysis"/>
          <p:cNvSpPr txBox="1"/>
          <p:nvPr>
            <p:ph type="ctrTitle"/>
          </p:nvPr>
        </p:nvSpPr>
        <p:spPr>
          <a:xfrm>
            <a:off x="1219196" y="956222"/>
            <a:ext cx="21971004" cy="1618770"/>
          </a:xfrm>
          <a:prstGeom prst="rect">
            <a:avLst/>
          </a:prstGeom>
        </p:spPr>
        <p:txBody>
          <a:bodyPr/>
          <a:lstStyle>
            <a:lvl1pPr defTabSz="2194505">
              <a:defRPr spc="-208" sz="10439"/>
            </a:lvl1pPr>
          </a:lstStyle>
          <a:p>
            <a:pPr/>
            <a:r>
              <a:t>Running Time Analysis</a:t>
            </a:r>
          </a:p>
        </p:txBody>
      </p:sp>
      <p:sp>
        <p:nvSpPr>
          <p:cNvPr id="267" name="At the time of insertion of an edge we charge log2n tokens to it as well. The cost of reducing level of tree and non tree edges as part of delete operations takes k*log(n) time but we will account for this using the tokens stored up in the insertion phas"/>
          <p:cNvSpPr txBox="1"/>
          <p:nvPr>
            <p:ph type="subTitle" idx="1"/>
          </p:nvPr>
        </p:nvSpPr>
        <p:spPr>
          <a:xfrm>
            <a:off x="1206500" y="3109390"/>
            <a:ext cx="21971000" cy="7037763"/>
          </a:xfrm>
          <a:prstGeom prst="rect">
            <a:avLst/>
          </a:prstGeom>
        </p:spPr>
        <p:txBody>
          <a:bodyPr/>
          <a:lstStyle/>
          <a:p>
            <a:pPr defTabSz="718184">
              <a:defRPr b="0" sz="4785"/>
            </a:pPr>
            <a:r>
              <a:t>At the time of insertion of an edge we charge log</a:t>
            </a:r>
            <a:r>
              <a:rPr baseline="31999"/>
              <a:t>2</a:t>
            </a:r>
            <a:r>
              <a:t>n tokens to it as well. The cost of reducing level of tree and non tree edges as part of delete operations takes k*log(n) time but we will account for this using the tokens stored up in the insertion phase, that is reducing each edge’s token balance of log</a:t>
            </a:r>
            <a:r>
              <a:rPr baseline="31999"/>
              <a:t>2</a:t>
            </a:r>
            <a:r>
              <a:t>(n) by a factor of log(n). Hence the amortised costs are as follows: </a:t>
            </a:r>
          </a:p>
          <a:p>
            <a:pPr defTabSz="718184">
              <a:defRPr b="0" sz="4785"/>
            </a:pPr>
            <a:r>
              <a:t>Insert : log(n) (edge insertion) + log</a:t>
            </a:r>
            <a:r>
              <a:rPr baseline="31999"/>
              <a:t>2</a:t>
            </a:r>
            <a:r>
              <a:t>(n) (token balance) </a:t>
            </a:r>
          </a:p>
          <a:p>
            <a:pPr defTabSz="718184">
              <a:defRPr b="0" sz="4785"/>
            </a:pPr>
            <a:r>
              <a:t>Delete : log</a:t>
            </a:r>
            <a:r>
              <a:rPr baseline="31999"/>
              <a:t>2</a:t>
            </a:r>
            <a:r>
              <a:t>(n) (edge deletion from corresponding spanning forests) + 0 (edge level reduction) </a:t>
            </a:r>
          </a:p>
          <a:p>
            <a:pPr defTabSz="718184">
              <a:defRPr b="0" sz="4785"/>
            </a:pPr>
            <a:r>
              <a:t>Hence the overall amortised running time of an insert or delete operation is </a:t>
            </a:r>
            <a:r>
              <a:rPr i="1"/>
              <a:t>O</a:t>
            </a:r>
            <a:r>
              <a:t>(log</a:t>
            </a:r>
            <a:r>
              <a:rPr baseline="31999"/>
              <a:t>2</a:t>
            </a:r>
            <a:r>
              <a:t>(n)).</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Plots"/>
          <p:cNvSpPr txBox="1"/>
          <p:nvPr>
            <p:ph type="ctrTitle"/>
          </p:nvPr>
        </p:nvSpPr>
        <p:spPr>
          <a:xfrm>
            <a:off x="1219196" y="956222"/>
            <a:ext cx="21971004" cy="1618770"/>
          </a:xfrm>
          <a:prstGeom prst="rect">
            <a:avLst/>
          </a:prstGeom>
        </p:spPr>
        <p:txBody>
          <a:bodyPr/>
          <a:lstStyle>
            <a:lvl1pPr defTabSz="2194505">
              <a:defRPr spc="-208" sz="10439"/>
            </a:lvl1pPr>
          </a:lstStyle>
          <a:p>
            <a:pPr/>
            <a:r>
              <a:t>Plots</a:t>
            </a:r>
          </a:p>
        </p:txBody>
      </p:sp>
      <p:grpSp>
        <p:nvGrpSpPr>
          <p:cNvPr id="272" name="Image Gallery"/>
          <p:cNvGrpSpPr/>
          <p:nvPr/>
        </p:nvGrpSpPr>
        <p:grpSpPr>
          <a:xfrm>
            <a:off x="5898887" y="2499032"/>
            <a:ext cx="12586226" cy="11046666"/>
            <a:chOff x="0" y="0"/>
            <a:chExt cx="12586225" cy="11046665"/>
          </a:xfrm>
        </p:grpSpPr>
        <p:pic>
          <p:nvPicPr>
            <p:cNvPr id="270" name="WhatsApp Image 2022-11-15 at 9.44.35 AM.jpeg" descr="WhatsApp Image 2022-11-15 at 9.44.35 AM.jpeg"/>
            <p:cNvPicPr>
              <a:picLocks noChangeAspect="1"/>
            </p:cNvPicPr>
            <p:nvPr/>
          </p:nvPicPr>
          <p:blipFill>
            <a:blip r:embed="rId2">
              <a:extLst/>
            </a:blip>
            <a:srcRect l="2106" t="0" r="2106" b="0"/>
            <a:stretch>
              <a:fillRect/>
            </a:stretch>
          </p:blipFill>
          <p:spPr>
            <a:xfrm>
              <a:off x="0" y="0"/>
              <a:ext cx="12586226" cy="10475166"/>
            </a:xfrm>
            <a:prstGeom prst="rect">
              <a:avLst/>
            </a:prstGeom>
            <a:ln w="12700" cap="flat">
              <a:noFill/>
              <a:miter lim="400000"/>
            </a:ln>
            <a:effectLst/>
          </p:spPr>
        </p:pic>
        <p:sp>
          <p:nvSpPr>
            <p:cNvPr id="271" name="Caption"/>
            <p:cNvSpPr/>
            <p:nvPr/>
          </p:nvSpPr>
          <p:spPr>
            <a:xfrm>
              <a:off x="0" y="10551365"/>
              <a:ext cx="12586226"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Plots"/>
          <p:cNvSpPr txBox="1"/>
          <p:nvPr>
            <p:ph type="ctrTitle"/>
          </p:nvPr>
        </p:nvSpPr>
        <p:spPr>
          <a:xfrm>
            <a:off x="1219196" y="956222"/>
            <a:ext cx="21971004" cy="1618770"/>
          </a:xfrm>
          <a:prstGeom prst="rect">
            <a:avLst/>
          </a:prstGeom>
        </p:spPr>
        <p:txBody>
          <a:bodyPr/>
          <a:lstStyle>
            <a:lvl1pPr defTabSz="2194505">
              <a:defRPr spc="-208" sz="10439"/>
            </a:lvl1pPr>
          </a:lstStyle>
          <a:p>
            <a:pPr/>
            <a:r>
              <a:t>Plots</a:t>
            </a:r>
          </a:p>
        </p:txBody>
      </p:sp>
      <p:grpSp>
        <p:nvGrpSpPr>
          <p:cNvPr id="277" name="Image Gallery"/>
          <p:cNvGrpSpPr/>
          <p:nvPr/>
        </p:nvGrpSpPr>
        <p:grpSpPr>
          <a:xfrm>
            <a:off x="5348747" y="2665122"/>
            <a:ext cx="13686506" cy="11539987"/>
            <a:chOff x="0" y="0"/>
            <a:chExt cx="13686504" cy="11539985"/>
          </a:xfrm>
        </p:grpSpPr>
        <p:pic>
          <p:nvPicPr>
            <p:cNvPr id="275" name="WhatsApp Image 2022-11-15 at 9.44.35 AM (1).jpeg" descr="WhatsApp Image 2022-11-15 at 9.44.35 AM (1).jpeg"/>
            <p:cNvPicPr>
              <a:picLocks noChangeAspect="1"/>
            </p:cNvPicPr>
            <p:nvPr/>
          </p:nvPicPr>
          <p:blipFill>
            <a:blip r:embed="rId2">
              <a:extLst/>
            </a:blip>
            <a:srcRect l="2916" t="0" r="2916" b="0"/>
            <a:stretch>
              <a:fillRect/>
            </a:stretch>
          </p:blipFill>
          <p:spPr>
            <a:xfrm>
              <a:off x="0" y="0"/>
              <a:ext cx="13686505" cy="10968486"/>
            </a:xfrm>
            <a:prstGeom prst="rect">
              <a:avLst/>
            </a:prstGeom>
            <a:ln w="12700" cap="flat">
              <a:noFill/>
              <a:miter lim="400000"/>
            </a:ln>
            <a:effectLst/>
          </p:spPr>
        </p:pic>
        <p:sp>
          <p:nvSpPr>
            <p:cNvPr id="276" name="Caption"/>
            <p:cNvSpPr/>
            <p:nvPr/>
          </p:nvSpPr>
          <p:spPr>
            <a:xfrm>
              <a:off x="0" y="11044685"/>
              <a:ext cx="13686505"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ynamic Setting"/>
          <p:cNvSpPr txBox="1"/>
          <p:nvPr>
            <p:ph type="ctrTitle"/>
          </p:nvPr>
        </p:nvSpPr>
        <p:spPr>
          <a:xfrm>
            <a:off x="1206498" y="361099"/>
            <a:ext cx="21971004" cy="2241218"/>
          </a:xfrm>
          <a:prstGeom prst="rect">
            <a:avLst/>
          </a:prstGeom>
        </p:spPr>
        <p:txBody>
          <a:bodyPr/>
          <a:lstStyle/>
          <a:p>
            <a:pPr/>
            <a:r>
              <a:t>Dynamic Setting</a:t>
            </a:r>
          </a:p>
        </p:txBody>
      </p:sp>
      <p:sp>
        <p:nvSpPr>
          <p:cNvPr id="161" name="If the input given to the static setting changes slightly do we have a way to compute the output faster rather than running the static algorithm from scratch?…"/>
          <p:cNvSpPr txBox="1"/>
          <p:nvPr>
            <p:ph type="subTitle" sz="half" idx="1"/>
          </p:nvPr>
        </p:nvSpPr>
        <p:spPr>
          <a:xfrm>
            <a:off x="1206500" y="3123645"/>
            <a:ext cx="21971000" cy="3967918"/>
          </a:xfrm>
          <a:prstGeom prst="rect">
            <a:avLst/>
          </a:prstGeom>
        </p:spPr>
        <p:txBody>
          <a:bodyPr/>
          <a:lstStyle/>
          <a:p>
            <a:pPr defTabSz="457200">
              <a:defRPr b="0" sz="4500">
                <a:solidFill>
                  <a:srgbClr val="292929"/>
                </a:solidFill>
              </a:defRPr>
            </a:pPr>
            <a:r>
              <a:t>If the input given to the static setting changes slightly do we have a way to compute the output faster rather than running the static algorithm from scratch? </a:t>
            </a:r>
          </a:p>
          <a:p>
            <a:pPr defTabSz="457200">
              <a:defRPr b="0" sz="4500">
                <a:solidFill>
                  <a:srgbClr val="292929"/>
                </a:solidFill>
              </a:defRPr>
            </a:pPr>
            <a:r>
              <a:t>The goal of the dynamic algorithm is we want to store information about i</a:t>
            </a:r>
            <a:r>
              <a:rPr baseline="31999"/>
              <a:t>th</a:t>
            </a:r>
            <a:r>
              <a:t> execution of the algorithm to improve the execution of (i+1)</a:t>
            </a:r>
            <a:r>
              <a:rPr baseline="31999"/>
              <a:t>th </a:t>
            </a:r>
            <a:r>
              <a:t>execution</a:t>
            </a:r>
            <a:r>
              <a:rPr baseline="31999"/>
              <a:t>. </a:t>
            </a:r>
          </a:p>
        </p:txBody>
      </p:sp>
      <p:pic>
        <p:nvPicPr>
          <p:cNvPr id="162" name="Image Gallery" descr="Image Gallery"/>
          <p:cNvPicPr>
            <a:picLocks noChangeAspect="1"/>
          </p:cNvPicPr>
          <p:nvPr/>
        </p:nvPicPr>
        <p:blipFill>
          <a:blip r:embed="rId2">
            <a:extLst/>
          </a:blip>
          <a:srcRect l="46" t="0" r="46" b="0"/>
          <a:stretch>
            <a:fillRect/>
          </a:stretch>
        </p:blipFill>
        <p:spPr>
          <a:xfrm>
            <a:off x="3551701" y="6751191"/>
            <a:ext cx="17280598" cy="5487925"/>
          </a:xfrm>
          <a:prstGeom prst="rect">
            <a:avLst/>
          </a:prstGeom>
          <a:ln w="12700">
            <a:miter lim="400000"/>
          </a:ln>
        </p:spPr>
      </p:pic>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THANK YOU"/>
          <p:cNvSpPr txBox="1"/>
          <p:nvPr>
            <p:ph type="ctrTitle"/>
          </p:nvPr>
        </p:nvSpPr>
        <p:spPr>
          <a:xfrm>
            <a:off x="1835313" y="4002185"/>
            <a:ext cx="21971004" cy="4492170"/>
          </a:xfrm>
          <a:prstGeom prst="rect">
            <a:avLst/>
          </a:prstGeom>
        </p:spPr>
        <p:txBody>
          <a:bodyPr/>
          <a:lstStyle>
            <a:lvl1pPr algn="ctr">
              <a:defRPr spc="-326" sz="16300"/>
            </a:lvl1pPr>
          </a:lstStyle>
          <a:p>
            <a:pPr/>
            <a:r>
              <a:t>THANK YOU</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Dynamic Data Structure"/>
          <p:cNvSpPr txBox="1"/>
          <p:nvPr>
            <p:ph type="ctrTitle"/>
          </p:nvPr>
        </p:nvSpPr>
        <p:spPr>
          <a:xfrm>
            <a:off x="1206498" y="361099"/>
            <a:ext cx="21971004" cy="2241218"/>
          </a:xfrm>
          <a:prstGeom prst="rect">
            <a:avLst/>
          </a:prstGeom>
        </p:spPr>
        <p:txBody>
          <a:bodyPr/>
          <a:lstStyle/>
          <a:p>
            <a:pPr/>
            <a:r>
              <a:t>Dynamic Data Structure </a:t>
            </a:r>
          </a:p>
        </p:txBody>
      </p:sp>
      <p:sp>
        <p:nvSpPr>
          <p:cNvPr id="165" name="We want the data structure to store information from the first run to the second run i.e. it allows you to keep some information…"/>
          <p:cNvSpPr txBox="1"/>
          <p:nvPr>
            <p:ph type="subTitle" sz="half" idx="1"/>
          </p:nvPr>
        </p:nvSpPr>
        <p:spPr>
          <a:xfrm>
            <a:off x="1206500" y="3123645"/>
            <a:ext cx="21971000" cy="3967918"/>
          </a:xfrm>
          <a:prstGeom prst="rect">
            <a:avLst/>
          </a:prstGeom>
        </p:spPr>
        <p:txBody>
          <a:bodyPr/>
          <a:lstStyle/>
          <a:p>
            <a:pPr defTabSz="457200">
              <a:defRPr b="0" sz="4500">
                <a:solidFill>
                  <a:srgbClr val="292929"/>
                </a:solidFill>
              </a:defRPr>
            </a:pPr>
            <a:r>
              <a:t>We want the data structure to store information from the first run to the second run i.e. it allows you to keep some information </a:t>
            </a:r>
          </a:p>
          <a:p>
            <a:pPr defTabSz="457200">
              <a:defRPr b="0" sz="4500">
                <a:solidFill>
                  <a:srgbClr val="292929"/>
                </a:solidFill>
              </a:defRPr>
            </a:pPr>
            <a:r>
              <a:t>Also it allows you to modify the input (</a:t>
            </a:r>
            <a:r>
              <a:rPr i="1"/>
              <a:t>update operation</a:t>
            </a:r>
            <a:r>
              <a:t>) and get the output (</a:t>
            </a:r>
            <a:r>
              <a:rPr i="1"/>
              <a:t>query operation</a:t>
            </a:r>
            <a:r>
              <a:t>) .</a:t>
            </a:r>
          </a:p>
        </p:txBody>
      </p:sp>
      <p:pic>
        <p:nvPicPr>
          <p:cNvPr id="166" name="Image Gallery" descr="Image Gallery"/>
          <p:cNvPicPr>
            <a:picLocks noChangeAspect="1"/>
          </p:cNvPicPr>
          <p:nvPr/>
        </p:nvPicPr>
        <p:blipFill>
          <a:blip r:embed="rId2">
            <a:extLst/>
          </a:blip>
          <a:srcRect l="0" t="6448" r="0" b="6448"/>
          <a:stretch>
            <a:fillRect/>
          </a:stretch>
        </p:blipFill>
        <p:spPr>
          <a:xfrm>
            <a:off x="2494133" y="6604665"/>
            <a:ext cx="19395734" cy="2759200"/>
          </a:xfrm>
          <a:prstGeom prst="rect">
            <a:avLst/>
          </a:prstGeom>
          <a:ln w="12700">
            <a:miter lim="400000"/>
          </a:ln>
        </p:spPr>
      </p:pic>
      <p:sp>
        <p:nvSpPr>
          <p:cNvPr id="167" name="So now we get an input and a Query(Q1) to get an output (O1) then there is some change in input to get our new input (I1 + ΔI1) after which we run another query to get it’s output (O2) and so on…"/>
          <p:cNvSpPr txBox="1"/>
          <p:nvPr/>
        </p:nvSpPr>
        <p:spPr>
          <a:xfrm>
            <a:off x="898441" y="9933141"/>
            <a:ext cx="21971001" cy="29396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defRPr sz="4500">
                <a:solidFill>
                  <a:srgbClr val="292929"/>
                </a:solidFill>
              </a:defRPr>
            </a:pPr>
            <a:r>
              <a:t>So now we get an input and a </a:t>
            </a:r>
            <a:r>
              <a:rPr i="1"/>
              <a:t>Query(Q</a:t>
            </a:r>
            <a:r>
              <a:rPr baseline="-5999" i="1"/>
              <a:t>1</a:t>
            </a:r>
            <a:r>
              <a:rPr i="1"/>
              <a:t>)</a:t>
            </a:r>
            <a:r>
              <a:t> to get an </a:t>
            </a:r>
            <a:r>
              <a:rPr i="1"/>
              <a:t>output (O</a:t>
            </a:r>
            <a:r>
              <a:rPr baseline="-5999" i="1"/>
              <a:t>1</a:t>
            </a:r>
            <a:r>
              <a:rPr i="1"/>
              <a:t>)</a:t>
            </a:r>
            <a:r>
              <a:t> then there is some change in input to get our </a:t>
            </a:r>
            <a:r>
              <a:rPr i="1"/>
              <a:t>new input (I</a:t>
            </a:r>
            <a:r>
              <a:rPr baseline="-5999" i="1"/>
              <a:t>1</a:t>
            </a:r>
            <a:r>
              <a:rPr i="1"/>
              <a:t> + ΔI</a:t>
            </a:r>
            <a:r>
              <a:rPr baseline="-5999" i="1"/>
              <a:t>1</a:t>
            </a:r>
            <a:r>
              <a:rPr i="1"/>
              <a:t>)</a:t>
            </a:r>
            <a:r>
              <a:t> after which we run another query to get it’s </a:t>
            </a:r>
            <a:r>
              <a:rPr i="1"/>
              <a:t>output (O</a:t>
            </a:r>
            <a:r>
              <a:rPr baseline="-5999" i="1"/>
              <a:t>2</a:t>
            </a:r>
            <a:r>
              <a:rPr i="1"/>
              <a:t>)</a:t>
            </a:r>
            <a:r>
              <a:t> and so 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Dynamic Graph Operations"/>
          <p:cNvSpPr txBox="1"/>
          <p:nvPr>
            <p:ph type="ctrTitle"/>
          </p:nvPr>
        </p:nvSpPr>
        <p:spPr>
          <a:xfrm>
            <a:off x="1206498" y="361099"/>
            <a:ext cx="21971004" cy="2241218"/>
          </a:xfrm>
          <a:prstGeom prst="rect">
            <a:avLst/>
          </a:prstGeom>
        </p:spPr>
        <p:txBody>
          <a:bodyPr/>
          <a:lstStyle/>
          <a:p>
            <a:pPr/>
            <a:r>
              <a:t>Dynamic Graph Operations </a:t>
            </a:r>
          </a:p>
        </p:txBody>
      </p:sp>
      <p:sp>
        <p:nvSpPr>
          <p:cNvPr id="170" name="Specific Operations for dynamic graphs include:…"/>
          <p:cNvSpPr txBox="1"/>
          <p:nvPr>
            <p:ph type="subTitle" idx="1"/>
          </p:nvPr>
        </p:nvSpPr>
        <p:spPr>
          <a:xfrm>
            <a:off x="1206499" y="3123645"/>
            <a:ext cx="21971001" cy="8394128"/>
          </a:xfrm>
          <a:prstGeom prst="rect">
            <a:avLst/>
          </a:prstGeom>
        </p:spPr>
        <p:txBody>
          <a:bodyPr/>
          <a:lstStyle/>
          <a:p>
            <a:pPr defTabSz="457200">
              <a:defRPr b="0" sz="4500">
                <a:solidFill>
                  <a:srgbClr val="292929"/>
                </a:solidFill>
              </a:defRPr>
            </a:pPr>
            <a:r>
              <a:t>Specific Operations for dynamic graphs include:</a:t>
            </a:r>
          </a:p>
          <a:p>
            <a:pPr defTabSz="457200">
              <a:defRPr b="0" sz="4500">
                <a:solidFill>
                  <a:srgbClr val="292929"/>
                </a:solidFill>
              </a:defRPr>
            </a:pPr>
          </a:p>
          <a:p>
            <a:pPr lvl="1" marL="685800" indent="-228600" defTabSz="457200">
              <a:buSzPct val="100000"/>
              <a:buChar char="•"/>
              <a:defRPr b="0" sz="4500">
                <a:solidFill>
                  <a:srgbClr val="292929"/>
                </a:solidFill>
              </a:defRPr>
            </a:pPr>
            <a:r>
              <a:t> </a:t>
            </a:r>
            <a:r>
              <a:rPr b="1" i="1"/>
              <a:t>Initialise</a:t>
            </a:r>
            <a:r>
              <a:t> : Give the initial graph to the data structure and is only executed once. It is the preprocessing step.</a:t>
            </a:r>
          </a:p>
          <a:p>
            <a:pPr lvl="1" marL="685800" indent="-228600" defTabSz="457200">
              <a:buSzPct val="100000"/>
              <a:buChar char="•"/>
              <a:defRPr b="0" sz="4500">
                <a:solidFill>
                  <a:srgbClr val="292929"/>
                </a:solidFill>
              </a:defRPr>
            </a:pPr>
            <a:r>
              <a:t> </a:t>
            </a:r>
            <a:r>
              <a:rPr b="1" i="1"/>
              <a:t>Update </a:t>
            </a:r>
            <a:r>
              <a:t>: It depicts the operations that makes some changes in the graph. It includes operations like </a:t>
            </a:r>
            <a:r>
              <a:rPr b="1"/>
              <a:t>INSERT_EDGE(u,v)</a:t>
            </a:r>
            <a:r>
              <a:t> and </a:t>
            </a:r>
            <a:r>
              <a:rPr b="1"/>
              <a:t>DELETE_EDGE(u,v)</a:t>
            </a:r>
            <a:r>
              <a:t>. </a:t>
            </a:r>
          </a:p>
          <a:p>
            <a:pPr lvl="1" marL="685800" indent="-228600" defTabSz="457200">
              <a:buSzPct val="100000"/>
              <a:buChar char="•"/>
              <a:defRPr b="0" sz="4500">
                <a:solidFill>
                  <a:srgbClr val="292929"/>
                </a:solidFill>
              </a:defRPr>
            </a:pPr>
            <a:r>
              <a:t> </a:t>
            </a:r>
            <a:r>
              <a:rPr b="1" i="1"/>
              <a:t>Query</a:t>
            </a:r>
            <a:r>
              <a:t> : The operations that gives us some information about the graph are included in these operation type like to CONNECTED(u,v) . </a:t>
            </a:r>
            <a:r>
              <a:rPr b="1" i="1"/>
              <a:t> </a:t>
            </a:r>
          </a:p>
          <a:p>
            <a:pPr lvl="1" marL="685800" indent="-228600" defTabSz="457200">
              <a:buSzPct val="100000"/>
              <a:buChar char="•"/>
              <a:defRPr b="0" sz="4500">
                <a:solidFill>
                  <a:srgbClr val="292929"/>
                </a:solidFill>
              </a:defRPr>
            </a:pPr>
          </a:p>
          <a:p>
            <a:pPr lvl="1" marL="685800" indent="-228600" defTabSz="457200">
              <a:buSzPct val="100000"/>
              <a:buChar char="•"/>
              <a:defRPr b="0" sz="4500">
                <a:solidFill>
                  <a:srgbClr val="292929"/>
                </a:solidFill>
              </a:defRPr>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Euler Tour Tree"/>
          <p:cNvSpPr txBox="1"/>
          <p:nvPr>
            <p:ph type="ctrTitle"/>
          </p:nvPr>
        </p:nvSpPr>
        <p:spPr>
          <a:xfrm>
            <a:off x="1206496" y="796639"/>
            <a:ext cx="21971004" cy="1778353"/>
          </a:xfrm>
          <a:prstGeom prst="rect">
            <a:avLst/>
          </a:prstGeom>
        </p:spPr>
        <p:txBody>
          <a:bodyPr/>
          <a:lstStyle/>
          <a:p>
            <a:pPr/>
            <a:r>
              <a:t>Euler Tour Tree</a:t>
            </a:r>
          </a:p>
        </p:txBody>
      </p:sp>
      <p:sp>
        <p:nvSpPr>
          <p:cNvPr id="173" name="To solve the dynamic connectivity problem in forest Henzinger and King proposed the Euler Tour Tree Data Structure.…"/>
          <p:cNvSpPr txBox="1"/>
          <p:nvPr>
            <p:ph type="subTitle" idx="1"/>
          </p:nvPr>
        </p:nvSpPr>
        <p:spPr>
          <a:xfrm>
            <a:off x="1201342" y="3578698"/>
            <a:ext cx="21971001" cy="8331367"/>
          </a:xfrm>
          <a:prstGeom prst="rect">
            <a:avLst/>
          </a:prstGeom>
        </p:spPr>
        <p:txBody>
          <a:bodyPr/>
          <a:lstStyle/>
          <a:p>
            <a:pPr defTabSz="457200">
              <a:defRPr b="0" sz="4900"/>
            </a:pPr>
            <a:r>
              <a:t>To solve the dynamic connectivity problem in forest Henzinger and King proposed the Euler Tour Tree Data Structure. </a:t>
            </a:r>
          </a:p>
          <a:p>
            <a:pPr defTabSz="457200">
              <a:defRPr b="0" sz="4900"/>
            </a:pPr>
          </a:p>
          <a:p>
            <a:pPr defTabSz="457200">
              <a:defRPr b="0" sz="4900"/>
            </a:pPr>
            <a:r>
              <a:t>It stores the Euler Tour of a graph and supports operations like </a:t>
            </a:r>
          </a:p>
          <a:p>
            <a:pPr lvl="1" marL="685800" indent="-228600" defTabSz="457200">
              <a:buSzPct val="100000"/>
              <a:buChar char="•"/>
              <a:defRPr b="0" sz="4900"/>
            </a:pPr>
            <a:r>
              <a:t> </a:t>
            </a:r>
            <a:r>
              <a:rPr i="1"/>
              <a:t>makeRoot(u)</a:t>
            </a:r>
            <a:endParaRPr i="1"/>
          </a:p>
          <a:p>
            <a:pPr lvl="1" marL="685800" indent="-228600" defTabSz="457200">
              <a:buSzPct val="100000"/>
              <a:buChar char="•"/>
              <a:defRPr b="0" i="1" sz="4900"/>
            </a:pPr>
            <a:r>
              <a:t> link(u,v)</a:t>
            </a:r>
          </a:p>
          <a:p>
            <a:pPr lvl="1" marL="685800" indent="-228600" defTabSz="457200">
              <a:buSzPct val="100000"/>
              <a:buChar char="•"/>
              <a:defRPr b="0" i="1" sz="4900"/>
            </a:pPr>
            <a:r>
              <a:t> cut(u,v)</a:t>
            </a:r>
          </a:p>
          <a:p>
            <a:pPr lvl="1" defTabSz="457200">
              <a:buClr>
                <a:srgbClr val="000000"/>
              </a:buClr>
              <a:defRPr b="0" sz="4900"/>
            </a:pPr>
          </a:p>
          <a:p>
            <a:pPr lvl="1" defTabSz="457200">
              <a:buClr>
                <a:srgbClr val="000000"/>
              </a:buClr>
              <a:defRPr b="0" sz="4900"/>
            </a:pPr>
            <a:r>
              <a:t>All in O(log(n)) time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Euler Tour Tree"/>
          <p:cNvSpPr txBox="1"/>
          <p:nvPr>
            <p:ph type="ctrTitle"/>
          </p:nvPr>
        </p:nvSpPr>
        <p:spPr>
          <a:xfrm>
            <a:off x="1206496" y="796639"/>
            <a:ext cx="21971004" cy="1778353"/>
          </a:xfrm>
          <a:prstGeom prst="rect">
            <a:avLst/>
          </a:prstGeom>
        </p:spPr>
        <p:txBody>
          <a:bodyPr/>
          <a:lstStyle/>
          <a:p>
            <a:pPr/>
            <a:r>
              <a:t>Euler Tour Tree</a:t>
            </a:r>
          </a:p>
        </p:txBody>
      </p:sp>
      <p:sp>
        <p:nvSpPr>
          <p:cNvPr id="176" name="What are Euler Tours ?…"/>
          <p:cNvSpPr txBox="1"/>
          <p:nvPr>
            <p:ph type="subTitle" idx="1"/>
          </p:nvPr>
        </p:nvSpPr>
        <p:spPr>
          <a:xfrm>
            <a:off x="1201342" y="3578698"/>
            <a:ext cx="21971001" cy="8331367"/>
          </a:xfrm>
          <a:prstGeom prst="rect">
            <a:avLst/>
          </a:prstGeom>
        </p:spPr>
        <p:txBody>
          <a:bodyPr/>
          <a:lstStyle/>
          <a:p>
            <a:pPr defTabSz="457200">
              <a:defRPr b="0" sz="5000"/>
            </a:pPr>
            <a:r>
              <a:t>What are Euler Tours ?</a:t>
            </a:r>
          </a:p>
          <a:p>
            <a:pPr defTabSz="457200">
              <a:defRPr b="0" sz="5000"/>
            </a:pPr>
            <a:r>
              <a:t>In a graph G an Euler Tour is a path through the graph that visits every edge exactly once. </a:t>
            </a:r>
          </a:p>
          <a:p>
            <a:pPr defTabSz="457200">
              <a:defRPr b="0" sz="5000"/>
            </a:pPr>
          </a:p>
          <a:p>
            <a:pPr defTabSz="457200">
              <a:defRPr b="0" sz="5000"/>
            </a:pPr>
            <a:r>
              <a:t>To make a tree Euler Traversable we replace each edge {u,v} of the tree with (u,v) and (v,u). Representing a tree this way we can ensure that the tree has an Euler Tour.</a:t>
            </a:r>
          </a:p>
          <a:p>
            <a:pPr defTabSz="457200">
              <a:defRPr b="0" sz="5000"/>
            </a:pPr>
            <a:r>
              <a:t> </a:t>
            </a:r>
          </a:p>
        </p:txBody>
      </p:sp>
      <p:pic>
        <p:nvPicPr>
          <p:cNvPr id="177" name="Image Gallery" descr="Image Gallery"/>
          <p:cNvPicPr>
            <a:picLocks noChangeAspect="1"/>
          </p:cNvPicPr>
          <p:nvPr/>
        </p:nvPicPr>
        <p:blipFill>
          <a:blip r:embed="rId2">
            <a:extLst/>
          </a:blip>
          <a:srcRect l="0" t="1664" r="0" b="1664"/>
          <a:stretch>
            <a:fillRect/>
          </a:stretch>
        </p:blipFill>
        <p:spPr>
          <a:xfrm>
            <a:off x="7989228" y="8309997"/>
            <a:ext cx="8405544" cy="474130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Euler Tour Tree"/>
          <p:cNvSpPr txBox="1"/>
          <p:nvPr>
            <p:ph type="ctrTitle"/>
          </p:nvPr>
        </p:nvSpPr>
        <p:spPr>
          <a:xfrm>
            <a:off x="993225" y="322703"/>
            <a:ext cx="21971004" cy="1778353"/>
          </a:xfrm>
          <a:prstGeom prst="rect">
            <a:avLst/>
          </a:prstGeom>
        </p:spPr>
        <p:txBody>
          <a:bodyPr/>
          <a:lstStyle/>
          <a:p>
            <a:pPr/>
            <a:r>
              <a:t>Euler Tour Tree</a:t>
            </a:r>
          </a:p>
        </p:txBody>
      </p:sp>
      <p:sp>
        <p:nvSpPr>
          <p:cNvPr id="180" name="makeRoot(u) : changes the Euler Tour such that the tour starts from vertex u.…"/>
          <p:cNvSpPr txBox="1"/>
          <p:nvPr>
            <p:ph type="subTitle" idx="1"/>
          </p:nvPr>
        </p:nvSpPr>
        <p:spPr>
          <a:xfrm>
            <a:off x="993227" y="2275374"/>
            <a:ext cx="21971001" cy="8331368"/>
          </a:xfrm>
          <a:prstGeom prst="rect">
            <a:avLst/>
          </a:prstGeom>
        </p:spPr>
        <p:txBody>
          <a:bodyPr/>
          <a:lstStyle/>
          <a:p>
            <a:pPr defTabSz="457200">
              <a:defRPr b="0" sz="5000"/>
            </a:pPr>
            <a:r>
              <a:rPr b="1"/>
              <a:t>makeRoot(u)</a:t>
            </a:r>
            <a:r>
              <a:t> : </a:t>
            </a:r>
            <a:r>
              <a:rPr i="1"/>
              <a:t>changes the Euler Tour such that the tour starts from vertex u.</a:t>
            </a:r>
            <a:endParaRPr i="1"/>
          </a:p>
          <a:p>
            <a:pPr defTabSz="457200">
              <a:defRPr b="0" sz="5000"/>
            </a:pPr>
          </a:p>
          <a:p>
            <a:pPr lvl="1" marL="685800" indent="-228600" defTabSz="457200">
              <a:buSzPct val="100000"/>
              <a:buChar char="•"/>
              <a:defRPr b="0" sz="5000"/>
            </a:pPr>
            <a:r>
              <a:t> Pick any occurrence of u in the current tour.</a:t>
            </a:r>
          </a:p>
          <a:p>
            <a:pPr lvl="1" marL="685800" indent="-228600" defTabSz="457200">
              <a:buSzPct val="100000"/>
              <a:buChar char="•"/>
              <a:defRPr b="0" sz="5000"/>
            </a:pPr>
            <a:r>
              <a:t> Split the tour into two parts A and B, where B is the part of the tour before the picked node.</a:t>
            </a:r>
          </a:p>
          <a:p>
            <a:pPr lvl="1" marL="685800" indent="-228600" defTabSz="457200">
              <a:buSzPct val="100000"/>
              <a:buChar char="•"/>
              <a:defRPr b="0" sz="5000"/>
            </a:pPr>
            <a:r>
              <a:t> Delete the first node of B and append u.</a:t>
            </a:r>
          </a:p>
          <a:p>
            <a:pPr lvl="1" marL="685800" indent="-228600" defTabSz="457200">
              <a:buSzPct val="100000"/>
              <a:buChar char="•"/>
              <a:defRPr b="0" sz="5000"/>
            </a:pPr>
            <a:r>
              <a:t> Concatenate A and B such that A comes before B.</a:t>
            </a:r>
          </a:p>
        </p:txBody>
      </p:sp>
      <p:pic>
        <p:nvPicPr>
          <p:cNvPr id="181" name="Image Gallery" descr="Image Gallery"/>
          <p:cNvPicPr>
            <a:picLocks noChangeAspect="1"/>
          </p:cNvPicPr>
          <p:nvPr/>
        </p:nvPicPr>
        <p:blipFill>
          <a:blip r:embed="rId2">
            <a:extLst/>
          </a:blip>
          <a:srcRect l="839" t="0" r="839" b="0"/>
          <a:stretch>
            <a:fillRect/>
          </a:stretch>
        </p:blipFill>
        <p:spPr>
          <a:xfrm>
            <a:off x="6596448" y="8284814"/>
            <a:ext cx="11191104" cy="540937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Georgia"/>
        <a:ea typeface="Georgia"/>
        <a:cs typeface="Georgia"/>
      </a:majorFont>
      <a:minorFont>
        <a:latin typeface="Georgia"/>
        <a:ea typeface="Georgia"/>
        <a:cs typeface="Georgi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FFFFFF"/>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Georgia"/>
        <a:ea typeface="Georgia"/>
        <a:cs typeface="Georgia"/>
      </a:majorFont>
      <a:minorFont>
        <a:latin typeface="Georgia"/>
        <a:ea typeface="Georgia"/>
        <a:cs typeface="Georgi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FFFFFF"/>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